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47"/>
  </p:handoutMasterIdLst>
  <p:sldIdLst>
    <p:sldId id="256" r:id="rId2"/>
    <p:sldId id="258" r:id="rId3"/>
    <p:sldId id="300" r:id="rId4"/>
    <p:sldId id="301" r:id="rId5"/>
    <p:sldId id="257" r:id="rId6"/>
    <p:sldId id="259" r:id="rId7"/>
    <p:sldId id="260" r:id="rId8"/>
    <p:sldId id="262" r:id="rId9"/>
    <p:sldId id="263" r:id="rId10"/>
    <p:sldId id="261" r:id="rId11"/>
    <p:sldId id="266" r:id="rId12"/>
    <p:sldId id="267" r:id="rId13"/>
    <p:sldId id="269" r:id="rId14"/>
    <p:sldId id="270" r:id="rId15"/>
    <p:sldId id="271" r:id="rId16"/>
    <p:sldId id="272" r:id="rId17"/>
    <p:sldId id="264" r:id="rId18"/>
    <p:sldId id="265"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6" r:id="rId39"/>
    <p:sldId id="295" r:id="rId40"/>
    <p:sldId id="297" r:id="rId41"/>
    <p:sldId id="299" r:id="rId42"/>
    <p:sldId id="292" r:id="rId43"/>
    <p:sldId id="268" r:id="rId44"/>
    <p:sldId id="294" r:id="rId45"/>
    <p:sldId id="293" r:id="rId4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45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7E17443E-DF47-44B5-97AE-B437C39DD69A}" type="datetimeFigureOut">
              <a:rPr lang="en-US" smtClean="0"/>
              <a:t>11/5/2018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12B2AB2-405D-4296-8511-FBA660F4F11C}" type="slidenum">
              <a:rPr lang="en-US" smtClean="0"/>
              <a:t>‹#›</a:t>
            </a:fld>
            <a:endParaRPr lang="en-US"/>
          </a:p>
        </p:txBody>
      </p:sp>
    </p:spTree>
    <p:extLst>
      <p:ext uri="{BB962C8B-B14F-4D97-AF65-F5344CB8AC3E}">
        <p14:creationId xmlns:p14="http://schemas.microsoft.com/office/powerpoint/2010/main" val="18148020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11/5/2018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Tohono O’odham Nation Health Care</a:t>
            </a:r>
            <a:endParaRPr lang="en-US" sz="3600" dirty="0"/>
          </a:p>
        </p:txBody>
      </p:sp>
      <p:sp>
        <p:nvSpPr>
          <p:cNvPr id="3" name="Subtitle 2"/>
          <p:cNvSpPr>
            <a:spLocks noGrp="1"/>
          </p:cNvSpPr>
          <p:nvPr>
            <p:ph type="subTitle" idx="1"/>
          </p:nvPr>
        </p:nvSpPr>
        <p:spPr/>
        <p:txBody>
          <a:bodyPr>
            <a:normAutofit/>
          </a:bodyPr>
          <a:lstStyle/>
          <a:p>
            <a:r>
              <a:rPr lang="en-US" sz="4000" dirty="0" smtClean="0">
                <a:solidFill>
                  <a:schemeClr val="accent2">
                    <a:lumMod val="75000"/>
                  </a:schemeClr>
                </a:solidFill>
              </a:rPr>
              <a:t>Infection Control Program</a:t>
            </a:r>
            <a:endParaRPr lang="en-US" sz="4000" dirty="0">
              <a:solidFill>
                <a:schemeClr val="accent2">
                  <a:lumMod val="75000"/>
                </a:schemeClr>
              </a:solidFill>
            </a:endParaRPr>
          </a:p>
        </p:txBody>
      </p:sp>
    </p:spTree>
    <p:extLst>
      <p:ext uri="{BB962C8B-B14F-4D97-AF65-F5344CB8AC3E}">
        <p14:creationId xmlns:p14="http://schemas.microsoft.com/office/powerpoint/2010/main" val="3301140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2800" dirty="0" smtClean="0"/>
              <a:t>The Joint Commission:  National Patient Safety Goals to Prevent Infection</a:t>
            </a:r>
            <a:br>
              <a:rPr lang="en-US" sz="2800" dirty="0" smtClean="0"/>
            </a:br>
            <a:endParaRPr lang="en-US" sz="2800" dirty="0"/>
          </a:p>
        </p:txBody>
      </p:sp>
      <p:sp>
        <p:nvSpPr>
          <p:cNvPr id="6" name="Content Placeholder 5"/>
          <p:cNvSpPr>
            <a:spLocks noGrp="1"/>
          </p:cNvSpPr>
          <p:nvPr>
            <p:ph idx="1"/>
          </p:nvPr>
        </p:nvSpPr>
        <p:spPr/>
        <p:txBody>
          <a:bodyPr/>
          <a:lstStyle/>
          <a:p>
            <a:r>
              <a:rPr lang="en-US" dirty="0" smtClean="0"/>
              <a:t>NPSG.07.01.01   Use the hand cleaning guidelines from the Centers for Disease Control and Prevention or the World Health Organization.  Set goals or improving hand cleaning.  Use the goals to improve hand cleaning</a:t>
            </a:r>
          </a:p>
          <a:p>
            <a:r>
              <a:rPr lang="en-US" dirty="0" smtClean="0"/>
              <a:t>NPSG.07.03.01  Use proven guidelines to prevent infections that are difficult to treat</a:t>
            </a:r>
          </a:p>
          <a:p>
            <a:r>
              <a:rPr lang="en-US" dirty="0" smtClean="0"/>
              <a:t>NPSG.07.04.01  Use proven guidelines to prevent infection of the blood from central lines</a:t>
            </a:r>
          </a:p>
          <a:p>
            <a:r>
              <a:rPr lang="en-US" dirty="0" smtClean="0"/>
              <a:t>NPSG.07.05.01  Use proven guidelines to prevent infection after surgery</a:t>
            </a:r>
          </a:p>
          <a:p>
            <a:r>
              <a:rPr lang="en-US" dirty="0" smtClean="0"/>
              <a:t>NPSG.07.06.01   Use proven guidelines to prevent infections of the urinary tract that are caused by catheters</a:t>
            </a:r>
            <a:endParaRPr lang="en-US" dirty="0"/>
          </a:p>
        </p:txBody>
      </p:sp>
    </p:spTree>
    <p:extLst>
      <p:ext uri="{BB962C8B-B14F-4D97-AF65-F5344CB8AC3E}">
        <p14:creationId xmlns:p14="http://schemas.microsoft.com/office/powerpoint/2010/main" val="2038958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dirty="0" smtClean="0"/>
              <a:t>Healthcare Associated Infection Surveillance</a:t>
            </a:r>
            <a:endParaRPr lang="en-US" sz="3200" dirty="0"/>
          </a:p>
        </p:txBody>
      </p:sp>
      <p:sp>
        <p:nvSpPr>
          <p:cNvPr id="7" name="Content Placeholder 6"/>
          <p:cNvSpPr>
            <a:spLocks noGrp="1"/>
          </p:cNvSpPr>
          <p:nvPr>
            <p:ph sz="half" idx="1"/>
          </p:nvPr>
        </p:nvSpPr>
        <p:spPr/>
        <p:txBody>
          <a:bodyPr>
            <a:normAutofit lnSpcReduction="10000"/>
          </a:bodyPr>
          <a:lstStyle/>
          <a:p>
            <a:r>
              <a:rPr lang="en-US" dirty="0" smtClean="0"/>
              <a:t>Catheter Associated-Urinary Tract Infection (CAUTI)</a:t>
            </a:r>
          </a:p>
          <a:p>
            <a:r>
              <a:rPr lang="en-US" dirty="0" smtClean="0"/>
              <a:t>Most common HAI-40%</a:t>
            </a:r>
          </a:p>
          <a:p>
            <a:r>
              <a:rPr lang="en-US" dirty="0" smtClean="0"/>
              <a:t>Checklist </a:t>
            </a:r>
          </a:p>
          <a:p>
            <a:pPr marL="0" indent="0">
              <a:buNone/>
            </a:pPr>
            <a:r>
              <a:rPr lang="en-US" dirty="0"/>
              <a:t>	</a:t>
            </a:r>
            <a:r>
              <a:rPr lang="en-US" dirty="0" smtClean="0"/>
              <a:t>Why placed?</a:t>
            </a:r>
          </a:p>
          <a:p>
            <a:pPr marL="0" indent="0">
              <a:buNone/>
            </a:pPr>
            <a:r>
              <a:rPr lang="en-US" dirty="0"/>
              <a:t>	</a:t>
            </a:r>
            <a:r>
              <a:rPr lang="en-US" dirty="0" smtClean="0"/>
              <a:t>When placed?</a:t>
            </a:r>
          </a:p>
          <a:p>
            <a:pPr marL="0" indent="0">
              <a:buNone/>
            </a:pPr>
            <a:r>
              <a:rPr lang="en-US" dirty="0"/>
              <a:t>	</a:t>
            </a:r>
            <a:r>
              <a:rPr lang="en-US" dirty="0" smtClean="0"/>
              <a:t>Where placed?</a:t>
            </a:r>
          </a:p>
          <a:p>
            <a:pPr marL="0" indent="0">
              <a:buNone/>
            </a:pPr>
            <a:r>
              <a:rPr lang="en-US" dirty="0"/>
              <a:t>	</a:t>
            </a:r>
            <a:r>
              <a:rPr lang="en-US" dirty="0" smtClean="0"/>
              <a:t>Who placed?</a:t>
            </a:r>
          </a:p>
          <a:p>
            <a:pPr marL="0" indent="0">
              <a:buNone/>
            </a:pPr>
            <a:r>
              <a:rPr lang="en-US" dirty="0"/>
              <a:t>	</a:t>
            </a:r>
            <a:r>
              <a:rPr lang="en-US" dirty="0" smtClean="0"/>
              <a:t>When can it be removed?</a:t>
            </a:r>
          </a:p>
          <a:p>
            <a:pPr marL="0" indent="0">
              <a:buNone/>
            </a:pPr>
            <a:endParaRPr lang="en-US" dirty="0"/>
          </a:p>
        </p:txBody>
      </p:sp>
      <p:sp>
        <p:nvSpPr>
          <p:cNvPr id="8" name="Content Placeholder 7"/>
          <p:cNvSpPr>
            <a:spLocks noGrp="1"/>
          </p:cNvSpPr>
          <p:nvPr>
            <p:ph sz="half" idx="2"/>
          </p:nvPr>
        </p:nvSpPr>
        <p:spPr/>
        <p:txBody>
          <a:bodyPr>
            <a:normAutofit lnSpcReduction="10000"/>
          </a:bodyPr>
          <a:lstStyle/>
          <a:p>
            <a:r>
              <a:rPr lang="en-US" dirty="0" smtClean="0"/>
              <a:t>Central Line Blood Stream Infections (CLABSI)</a:t>
            </a:r>
          </a:p>
          <a:p>
            <a:r>
              <a:rPr lang="en-US" dirty="0" smtClean="0"/>
              <a:t>Less than 15% of HAI but highest mortality: 15-25%</a:t>
            </a:r>
          </a:p>
          <a:p>
            <a:r>
              <a:rPr lang="en-US" dirty="0" smtClean="0"/>
              <a:t>Checklist</a:t>
            </a:r>
          </a:p>
          <a:p>
            <a:pPr lvl="1"/>
            <a:r>
              <a:rPr lang="en-US" dirty="0" smtClean="0"/>
              <a:t>Why placed?</a:t>
            </a:r>
          </a:p>
          <a:p>
            <a:pPr lvl="1"/>
            <a:r>
              <a:rPr lang="en-US" dirty="0" smtClean="0"/>
              <a:t>Where placed?</a:t>
            </a:r>
          </a:p>
          <a:p>
            <a:pPr lvl="1"/>
            <a:r>
              <a:rPr lang="en-US" dirty="0" smtClean="0"/>
              <a:t>When placed?</a:t>
            </a:r>
          </a:p>
          <a:p>
            <a:pPr lvl="1"/>
            <a:r>
              <a:rPr lang="en-US" dirty="0" smtClean="0"/>
              <a:t>When can it be removed?</a:t>
            </a:r>
          </a:p>
          <a:p>
            <a:pPr lvl="1"/>
            <a:r>
              <a:rPr lang="en-US" dirty="0" smtClean="0"/>
              <a:t>Central lines are not placed here but we do care for patients who have them</a:t>
            </a:r>
          </a:p>
          <a:p>
            <a:pPr lvl="1"/>
            <a:endParaRPr lang="en-US" dirty="0"/>
          </a:p>
        </p:txBody>
      </p:sp>
    </p:spTree>
    <p:extLst>
      <p:ext uri="{BB962C8B-B14F-4D97-AF65-F5344CB8AC3E}">
        <p14:creationId xmlns:p14="http://schemas.microsoft.com/office/powerpoint/2010/main" val="1894998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Healthcare Associated Infection Surveillance</a:t>
            </a:r>
          </a:p>
        </p:txBody>
      </p:sp>
      <p:sp>
        <p:nvSpPr>
          <p:cNvPr id="3" name="Content Placeholder 2"/>
          <p:cNvSpPr>
            <a:spLocks noGrp="1"/>
          </p:cNvSpPr>
          <p:nvPr>
            <p:ph idx="1"/>
          </p:nvPr>
        </p:nvSpPr>
        <p:spPr/>
        <p:txBody>
          <a:bodyPr>
            <a:normAutofit/>
          </a:bodyPr>
          <a:lstStyle/>
          <a:p>
            <a:r>
              <a:rPr lang="en-US" dirty="0" smtClean="0"/>
              <a:t>Surgical Site Infection (SSI)</a:t>
            </a:r>
          </a:p>
          <a:p>
            <a:r>
              <a:rPr lang="en-US" dirty="0" smtClean="0"/>
              <a:t>15-30% of HAI</a:t>
            </a:r>
          </a:p>
          <a:p>
            <a:r>
              <a:rPr lang="en-US" dirty="0" smtClean="0"/>
              <a:t>Checklist</a:t>
            </a:r>
          </a:p>
          <a:p>
            <a:pPr lvl="1"/>
            <a:r>
              <a:rPr lang="en-US" dirty="0" smtClean="0"/>
              <a:t>Where?</a:t>
            </a:r>
          </a:p>
          <a:p>
            <a:pPr lvl="1"/>
            <a:r>
              <a:rPr lang="en-US" dirty="0" smtClean="0"/>
              <a:t>When?</a:t>
            </a:r>
          </a:p>
          <a:p>
            <a:pPr lvl="1"/>
            <a:r>
              <a:rPr lang="en-US" dirty="0" smtClean="0"/>
              <a:t>Risk factors-DM</a:t>
            </a:r>
          </a:p>
          <a:p>
            <a:pPr lvl="1"/>
            <a:r>
              <a:rPr lang="en-US" dirty="0" smtClean="0"/>
              <a:t>Proper orders/products</a:t>
            </a:r>
          </a:p>
          <a:p>
            <a:pPr lvl="1"/>
            <a:r>
              <a:rPr lang="en-US" dirty="0" smtClean="0"/>
              <a:t>Proper documentation</a:t>
            </a:r>
          </a:p>
          <a:p>
            <a:pPr lvl="1"/>
            <a:r>
              <a:rPr lang="en-US" dirty="0" smtClean="0"/>
              <a:t>Surgical procedures not done at TONHC;</a:t>
            </a:r>
          </a:p>
          <a:p>
            <a:pPr lvl="1"/>
            <a:r>
              <a:rPr lang="en-US" dirty="0" smtClean="0"/>
              <a:t> many patients receive wound care here</a:t>
            </a:r>
          </a:p>
          <a:p>
            <a:pPr lvl="1"/>
            <a:endParaRPr lang="en-US" dirty="0" smtClean="0"/>
          </a:p>
          <a:p>
            <a:pPr lvl="1"/>
            <a:endParaRPr lang="en-US" dirty="0" smtClean="0"/>
          </a:p>
          <a:p>
            <a:endParaRPr lang="en-US" dirty="0"/>
          </a:p>
        </p:txBody>
      </p:sp>
      <p:sp>
        <p:nvSpPr>
          <p:cNvPr id="4" name="Content Placeholder 3"/>
          <p:cNvSpPr>
            <a:spLocks noGrp="1"/>
          </p:cNvSpPr>
          <p:nvPr>
            <p:ph sz="half" idx="4294967295"/>
          </p:nvPr>
        </p:nvSpPr>
        <p:spPr>
          <a:xfrm>
            <a:off x="4908063" y="2160588"/>
            <a:ext cx="7283938" cy="3881437"/>
          </a:xfrm>
        </p:spPr>
        <p:txBody>
          <a:bodyPr>
            <a:normAutofit/>
          </a:bodyPr>
          <a:lstStyle/>
          <a:p>
            <a:r>
              <a:rPr lang="en-US" dirty="0" smtClean="0"/>
              <a:t>Multiple-Drug Resistant Organisms (MDRO)</a:t>
            </a:r>
          </a:p>
          <a:p>
            <a:pPr lvl="1"/>
            <a:r>
              <a:rPr lang="en-US" dirty="0" smtClean="0"/>
              <a:t>Methicillin Resistant Staphylococcus aureus-MRSA</a:t>
            </a:r>
          </a:p>
          <a:p>
            <a:pPr lvl="1"/>
            <a:r>
              <a:rPr lang="en-US" dirty="0" smtClean="0"/>
              <a:t>Clindamycin resistant MRSA</a:t>
            </a:r>
          </a:p>
          <a:p>
            <a:pPr lvl="1"/>
            <a:r>
              <a:rPr lang="en-US" dirty="0" smtClean="0"/>
              <a:t>Wound culture surveillance</a:t>
            </a:r>
          </a:p>
          <a:p>
            <a:pPr lvl="1"/>
            <a:r>
              <a:rPr lang="en-US" dirty="0" smtClean="0"/>
              <a:t>Antimicrobial stewardship</a:t>
            </a:r>
          </a:p>
          <a:p>
            <a:pPr lvl="1"/>
            <a:r>
              <a:rPr lang="en-US" dirty="0" smtClean="0"/>
              <a:t>Checklist</a:t>
            </a:r>
          </a:p>
          <a:p>
            <a:pPr lvl="2"/>
            <a:r>
              <a:rPr lang="en-US" dirty="0" smtClean="0"/>
              <a:t>Culture surveillance</a:t>
            </a:r>
          </a:p>
          <a:p>
            <a:pPr lvl="2"/>
            <a:r>
              <a:rPr lang="en-US" dirty="0" smtClean="0"/>
              <a:t>History MDRO</a:t>
            </a:r>
          </a:p>
          <a:p>
            <a:pPr lvl="2"/>
            <a:r>
              <a:rPr lang="en-US" dirty="0" smtClean="0"/>
              <a:t>Appropriate antibiotic use-colonized vs infection</a:t>
            </a:r>
            <a:endParaRPr lang="en-US" dirty="0"/>
          </a:p>
        </p:txBody>
      </p:sp>
    </p:spTree>
    <p:extLst>
      <p:ext uri="{BB962C8B-B14F-4D97-AF65-F5344CB8AC3E}">
        <p14:creationId xmlns:p14="http://schemas.microsoft.com/office/powerpoint/2010/main" val="401619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Healthcare Associated Infection Surveillance</a:t>
            </a:r>
          </a:p>
        </p:txBody>
      </p:sp>
      <p:sp>
        <p:nvSpPr>
          <p:cNvPr id="3" name="Content Placeholder 2"/>
          <p:cNvSpPr>
            <a:spLocks noGrp="1"/>
          </p:cNvSpPr>
          <p:nvPr>
            <p:ph idx="1"/>
          </p:nvPr>
        </p:nvSpPr>
        <p:spPr/>
        <p:txBody>
          <a:bodyPr/>
          <a:lstStyle/>
          <a:p>
            <a:r>
              <a:rPr lang="en-US" dirty="0" smtClean="0"/>
              <a:t>Ventilator-Associated Pneumonia (VAP)</a:t>
            </a:r>
          </a:p>
          <a:p>
            <a:r>
              <a:rPr lang="en-US" dirty="0" smtClean="0"/>
              <a:t>Patients on ventilators not seen at TONHC</a:t>
            </a:r>
          </a:p>
          <a:p>
            <a:pPr lvl="1"/>
            <a:r>
              <a:rPr lang="en-US" dirty="0" smtClean="0"/>
              <a:t>Primary concern for patients here is monitoring patients with a recent history of a hospital admission requiring a ventilator</a:t>
            </a:r>
          </a:p>
          <a:p>
            <a:pPr lvl="1"/>
            <a:r>
              <a:rPr lang="en-US" dirty="0" smtClean="0"/>
              <a:t>Good pulmonary hygiene in patients admitted to inpatient-early mobilization</a:t>
            </a:r>
          </a:p>
          <a:p>
            <a:pPr lvl="1"/>
            <a:endParaRPr lang="en-US" dirty="0" smtClean="0"/>
          </a:p>
          <a:p>
            <a:endParaRPr lang="en-US" dirty="0"/>
          </a:p>
        </p:txBody>
      </p:sp>
    </p:spTree>
    <p:extLst>
      <p:ext uri="{BB962C8B-B14F-4D97-AF65-F5344CB8AC3E}">
        <p14:creationId xmlns:p14="http://schemas.microsoft.com/office/powerpoint/2010/main" val="1846727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Annual Infection Control Patient Population Assessment-CMS/TJC requirement</a:t>
            </a:r>
            <a:endParaRPr lang="en-US" dirty="0"/>
          </a:p>
        </p:txBody>
      </p:sp>
      <p:sp>
        <p:nvSpPr>
          <p:cNvPr id="9" name="Content Placeholder 8"/>
          <p:cNvSpPr>
            <a:spLocks noGrp="1"/>
          </p:cNvSpPr>
          <p:nvPr>
            <p:ph idx="1"/>
          </p:nvPr>
        </p:nvSpPr>
        <p:spPr/>
        <p:txBody>
          <a:bodyPr/>
          <a:lstStyle/>
          <a:p>
            <a:r>
              <a:rPr lang="en-US" dirty="0" smtClean="0"/>
              <a:t>More than ¾ of our patient population have Diabetes; many have concurrent co-morbidities</a:t>
            </a:r>
          </a:p>
          <a:p>
            <a:pPr lvl="1"/>
            <a:r>
              <a:rPr lang="en-US" dirty="0" smtClean="0"/>
              <a:t>Obesity	</a:t>
            </a:r>
          </a:p>
          <a:p>
            <a:pPr lvl="1"/>
            <a:r>
              <a:rPr lang="en-US" dirty="0" smtClean="0"/>
              <a:t>Diabetic neuropathies-diabetic foot ulcers; amputations</a:t>
            </a:r>
          </a:p>
          <a:p>
            <a:pPr lvl="1"/>
            <a:r>
              <a:rPr lang="en-US" dirty="0" smtClean="0"/>
              <a:t>Circulatory complications-stasis ulcers, peripheral vascular disease</a:t>
            </a:r>
          </a:p>
          <a:p>
            <a:pPr lvl="1"/>
            <a:r>
              <a:rPr lang="en-US" dirty="0" smtClean="0"/>
              <a:t>As many as 40% of our patient population have Community Acquired MRSA (CA-MRSA)</a:t>
            </a:r>
          </a:p>
          <a:p>
            <a:pPr lvl="1"/>
            <a:r>
              <a:rPr lang="en-US" dirty="0" smtClean="0"/>
              <a:t>An increasing number of MRSA infections are Clindamycin resistant</a:t>
            </a:r>
          </a:p>
          <a:p>
            <a:pPr lvl="2"/>
            <a:endParaRPr lang="en-US" dirty="0" smtClean="0"/>
          </a:p>
          <a:p>
            <a:pPr marL="457200" lvl="1" indent="0">
              <a:buNone/>
            </a:pPr>
            <a:endParaRPr lang="en-US" dirty="0"/>
          </a:p>
        </p:txBody>
      </p:sp>
    </p:spTree>
    <p:extLst>
      <p:ext uri="{BB962C8B-B14F-4D97-AF65-F5344CB8AC3E}">
        <p14:creationId xmlns:p14="http://schemas.microsoft.com/office/powerpoint/2010/main" val="1527533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not so great statistics on DM patients with foot ulcers</a:t>
            </a:r>
            <a:endParaRPr lang="en-US" dirty="0"/>
          </a:p>
        </p:txBody>
      </p:sp>
      <p:sp>
        <p:nvSpPr>
          <p:cNvPr id="3" name="Content Placeholder 2"/>
          <p:cNvSpPr>
            <a:spLocks noGrp="1"/>
          </p:cNvSpPr>
          <p:nvPr>
            <p:ph idx="1"/>
          </p:nvPr>
        </p:nvSpPr>
        <p:spPr/>
        <p:txBody>
          <a:bodyPr/>
          <a:lstStyle/>
          <a:p>
            <a:r>
              <a:rPr lang="en-US" dirty="0" smtClean="0"/>
              <a:t>80% have diabetic neuropathy</a:t>
            </a:r>
          </a:p>
          <a:p>
            <a:r>
              <a:rPr lang="en-US" dirty="0" smtClean="0"/>
              <a:t>75% have peripheral vascular disease</a:t>
            </a:r>
          </a:p>
          <a:p>
            <a:r>
              <a:rPr lang="en-US" dirty="0" smtClean="0"/>
              <a:t>25% of patients with a DM foot ulcer will have an infection that will spread to subcutaneous tissue and/or bone</a:t>
            </a:r>
          </a:p>
          <a:p>
            <a:r>
              <a:rPr lang="en-US" dirty="0" smtClean="0"/>
              <a:t>50% will develop another foot wound within 1-2 years</a:t>
            </a:r>
          </a:p>
          <a:p>
            <a:r>
              <a:rPr lang="en-US" dirty="0" smtClean="0"/>
              <a:t>10-30% of patients with a DM foot ulcer will need an amputation-a toe, a foot, a leg</a:t>
            </a:r>
          </a:p>
          <a:p>
            <a:r>
              <a:rPr lang="en-US" dirty="0" smtClean="0"/>
              <a:t>60% of those amputations will be preceded by an infected DM foot ulcer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79116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Diabetic Foot Care at TONHC</a:t>
            </a:r>
            <a:endParaRPr lang="en-US" dirty="0"/>
          </a:p>
        </p:txBody>
      </p:sp>
      <p:sp>
        <p:nvSpPr>
          <p:cNvPr id="5" name="Content Placeholder 4"/>
          <p:cNvSpPr>
            <a:spLocks noGrp="1"/>
          </p:cNvSpPr>
          <p:nvPr>
            <p:ph sz="half" idx="1"/>
          </p:nvPr>
        </p:nvSpPr>
        <p:spPr/>
        <p:txBody>
          <a:bodyPr/>
          <a:lstStyle/>
          <a:p>
            <a:r>
              <a:rPr lang="en-US" dirty="0" smtClean="0"/>
              <a:t>Patients can see a podiatrist at all four clinic sites</a:t>
            </a:r>
          </a:p>
          <a:p>
            <a:r>
              <a:rPr lang="en-US" dirty="0" smtClean="0"/>
              <a:t>Currently two full-time podiatrists on staff with positions posted</a:t>
            </a:r>
          </a:p>
          <a:p>
            <a:r>
              <a:rPr lang="en-US" dirty="0" smtClean="0"/>
              <a:t>Podiatrists can treat DM foot ulcers</a:t>
            </a:r>
          </a:p>
          <a:p>
            <a:r>
              <a:rPr lang="en-US" dirty="0" smtClean="0"/>
              <a:t>Annual foot exam for all DM patients</a:t>
            </a:r>
          </a:p>
          <a:p>
            <a:r>
              <a:rPr lang="en-US" dirty="0" smtClean="0"/>
              <a:t>Scheduled “shoe clinics” for fitted orthotics</a:t>
            </a:r>
          </a:p>
          <a:p>
            <a:r>
              <a:rPr lang="en-US" dirty="0" smtClean="0"/>
              <a:t>Routine wound care of DM foot ulcers</a:t>
            </a:r>
            <a:endParaRPr lang="en-US" dirty="0"/>
          </a:p>
        </p:txBody>
      </p:sp>
      <p:sp>
        <p:nvSpPr>
          <p:cNvPr id="6" name="Content Placeholder 5"/>
          <p:cNvSpPr>
            <a:spLocks noGrp="1"/>
          </p:cNvSpPr>
          <p:nvPr>
            <p:ph sz="half" idx="2"/>
          </p:nvPr>
        </p:nvSpPr>
        <p:spPr/>
        <p:txBody>
          <a:bodyPr/>
          <a:lstStyle/>
          <a:p>
            <a:r>
              <a:rPr lang="en-US" dirty="0" smtClean="0"/>
              <a:t>Two full-time podiatry nurses</a:t>
            </a:r>
          </a:p>
          <a:p>
            <a:pPr lvl="1"/>
            <a:r>
              <a:rPr lang="en-US" dirty="0" smtClean="0"/>
              <a:t>Perform annual DM foot exams</a:t>
            </a:r>
          </a:p>
          <a:p>
            <a:pPr lvl="1"/>
            <a:r>
              <a:rPr lang="en-US" dirty="0" smtClean="0"/>
              <a:t>Wound care</a:t>
            </a:r>
            <a:endParaRPr lang="en-US" dirty="0"/>
          </a:p>
        </p:txBody>
      </p:sp>
    </p:spTree>
    <p:extLst>
      <p:ext uri="{BB962C8B-B14F-4D97-AF65-F5344CB8AC3E}">
        <p14:creationId xmlns:p14="http://schemas.microsoft.com/office/powerpoint/2010/main" val="3919022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does all this mean for TONHC?</a:t>
            </a:r>
            <a:endParaRPr lang="en-US" dirty="0"/>
          </a:p>
        </p:txBody>
      </p:sp>
      <p:sp>
        <p:nvSpPr>
          <p:cNvPr id="5" name="Content Placeholder 4"/>
          <p:cNvSpPr>
            <a:spLocks noGrp="1"/>
          </p:cNvSpPr>
          <p:nvPr>
            <p:ph sz="half" idx="1"/>
          </p:nvPr>
        </p:nvSpPr>
        <p:spPr/>
        <p:txBody>
          <a:bodyPr/>
          <a:lstStyle/>
          <a:p>
            <a:pPr marL="0" indent="0">
              <a:buNone/>
            </a:pPr>
            <a:r>
              <a:rPr lang="en-US" dirty="0" smtClean="0"/>
              <a:t>Most importantly, improved patient outcomes-no HAI</a:t>
            </a:r>
          </a:p>
          <a:p>
            <a:pPr marL="0" indent="0">
              <a:buNone/>
            </a:pPr>
            <a:r>
              <a:rPr lang="en-US" dirty="0" smtClean="0"/>
              <a:t>The best evidence-based practices to provide safe care to our patients</a:t>
            </a:r>
          </a:p>
          <a:p>
            <a:pPr marL="0" indent="0">
              <a:buNone/>
            </a:pPr>
            <a:r>
              <a:rPr lang="en-US" dirty="0"/>
              <a:t>	</a:t>
            </a:r>
            <a:r>
              <a:rPr lang="en-US" dirty="0" smtClean="0"/>
              <a:t>Inpatient </a:t>
            </a:r>
          </a:p>
          <a:p>
            <a:pPr marL="0" indent="0">
              <a:buNone/>
            </a:pPr>
            <a:r>
              <a:rPr lang="en-US" dirty="0"/>
              <a:t>	</a:t>
            </a:r>
            <a:r>
              <a:rPr lang="en-US" dirty="0" smtClean="0"/>
              <a:t>Outpatient</a:t>
            </a:r>
          </a:p>
          <a:p>
            <a:pPr marL="0" indent="0">
              <a:buNone/>
            </a:pPr>
            <a:r>
              <a:rPr lang="en-US" dirty="0"/>
              <a:t>	</a:t>
            </a:r>
            <a:r>
              <a:rPr lang="en-US" dirty="0" smtClean="0"/>
              <a:t>Emergency Room</a:t>
            </a:r>
          </a:p>
          <a:p>
            <a:pPr marL="0" indent="0">
              <a:buNone/>
            </a:pPr>
            <a:r>
              <a:rPr lang="en-US" dirty="0" smtClean="0"/>
              <a:t>Staff education</a:t>
            </a:r>
          </a:p>
          <a:p>
            <a:pPr marL="0" indent="0">
              <a:buNone/>
            </a:pPr>
            <a:r>
              <a:rPr lang="en-US" dirty="0"/>
              <a:t>	</a:t>
            </a:r>
            <a:endParaRPr lang="en-US" dirty="0" smtClean="0"/>
          </a:p>
        </p:txBody>
      </p:sp>
      <p:sp>
        <p:nvSpPr>
          <p:cNvPr id="6" name="Content Placeholder 5"/>
          <p:cNvSpPr>
            <a:spLocks noGrp="1"/>
          </p:cNvSpPr>
          <p:nvPr>
            <p:ph sz="half" idx="2"/>
          </p:nvPr>
        </p:nvSpPr>
        <p:spPr/>
        <p:txBody>
          <a:bodyPr/>
          <a:lstStyle/>
          <a:p>
            <a:pPr marL="0" indent="0">
              <a:buNone/>
            </a:pPr>
            <a:r>
              <a:rPr lang="en-US" dirty="0" smtClean="0"/>
              <a:t>Reimbursement</a:t>
            </a:r>
          </a:p>
          <a:p>
            <a:pPr marL="0" indent="0">
              <a:buNone/>
            </a:pPr>
            <a:r>
              <a:rPr lang="en-US" dirty="0" smtClean="0"/>
              <a:t>Accreditation</a:t>
            </a:r>
          </a:p>
          <a:p>
            <a:endParaRPr lang="en-US" dirty="0"/>
          </a:p>
        </p:txBody>
      </p:sp>
    </p:spTree>
    <p:extLst>
      <p:ext uri="{BB962C8B-B14F-4D97-AF65-F5344CB8AC3E}">
        <p14:creationId xmlns:p14="http://schemas.microsoft.com/office/powerpoint/2010/main" val="1299979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Standard Precautions and Transmission Based Isolation Guidelines Policy: 2017</a:t>
            </a:r>
            <a:endParaRPr lang="en-US" dirty="0"/>
          </a:p>
        </p:txBody>
      </p:sp>
      <p:sp>
        <p:nvSpPr>
          <p:cNvPr id="7" name="Content Placeholder 6"/>
          <p:cNvSpPr>
            <a:spLocks noGrp="1"/>
          </p:cNvSpPr>
          <p:nvPr>
            <p:ph idx="1"/>
          </p:nvPr>
        </p:nvSpPr>
        <p:spPr/>
        <p:txBody>
          <a:bodyPr/>
          <a:lstStyle/>
          <a:p>
            <a:r>
              <a:rPr lang="en-US" dirty="0" smtClean="0"/>
              <a:t>1.  PPE and sequence of “donning and doffing”</a:t>
            </a:r>
          </a:p>
          <a:p>
            <a:r>
              <a:rPr lang="en-US" dirty="0" smtClean="0"/>
              <a:t>2. Hand hygiene</a:t>
            </a:r>
          </a:p>
          <a:p>
            <a:r>
              <a:rPr lang="en-US" dirty="0" smtClean="0"/>
              <a:t>3.  Alcohol-based hand rubs (ABHR)</a:t>
            </a:r>
          </a:p>
          <a:p>
            <a:r>
              <a:rPr lang="en-US" dirty="0" smtClean="0"/>
              <a:t>4.  Disinfectants and procedural protocol</a:t>
            </a:r>
          </a:p>
          <a:p>
            <a:r>
              <a:rPr lang="en-US" dirty="0" smtClean="0"/>
              <a:t>5.  Education: Staff, patients, caregivers and visitors</a:t>
            </a:r>
          </a:p>
          <a:p>
            <a:r>
              <a:rPr lang="en-US" dirty="0" smtClean="0"/>
              <a:t>6.  Artificial nails and piercings</a:t>
            </a:r>
          </a:p>
          <a:p>
            <a:r>
              <a:rPr lang="en-US" dirty="0" smtClean="0"/>
              <a:t>7. Ten safe injection practices</a:t>
            </a:r>
            <a:endParaRPr lang="en-US" dirty="0"/>
          </a:p>
        </p:txBody>
      </p:sp>
    </p:spTree>
    <p:extLst>
      <p:ext uri="{BB962C8B-B14F-4D97-AF65-F5344CB8AC3E}">
        <p14:creationId xmlns:p14="http://schemas.microsoft.com/office/powerpoint/2010/main" val="2162441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2800" dirty="0" smtClean="0"/>
              <a:t>Getting Down to the Basics</a:t>
            </a:r>
            <a:r>
              <a:rPr lang="en-US" sz="2800" dirty="0"/>
              <a:t> </a:t>
            </a:r>
            <a:r>
              <a:rPr lang="en-US" sz="2800" dirty="0" smtClean="0"/>
              <a:t>of Infection Control</a:t>
            </a:r>
            <a:endParaRPr lang="en-US" sz="2800" dirty="0"/>
          </a:p>
        </p:txBody>
      </p:sp>
      <p:sp>
        <p:nvSpPr>
          <p:cNvPr id="7" name="Subtitle 6"/>
          <p:cNvSpPr>
            <a:spLocks noGrp="1"/>
          </p:cNvSpPr>
          <p:nvPr>
            <p:ph type="subTitle" idx="1"/>
          </p:nvPr>
        </p:nvSpPr>
        <p:spPr/>
        <p:txBody>
          <a:bodyPr/>
          <a:lstStyle/>
          <a:p>
            <a:r>
              <a:rPr lang="en-US" dirty="0" smtClean="0"/>
              <a:t>Hand Hygiene, Respiratory Etiquette, Precautions and PPE, Low Level Disinfection, and Sharp/Medical Waste Disposal</a:t>
            </a:r>
          </a:p>
          <a:p>
            <a:endParaRPr lang="en-US" dirty="0"/>
          </a:p>
        </p:txBody>
      </p:sp>
    </p:spTree>
    <p:extLst>
      <p:ext uri="{BB962C8B-B14F-4D97-AF65-F5344CB8AC3E}">
        <p14:creationId xmlns:p14="http://schemas.microsoft.com/office/powerpoint/2010/main" val="3872935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Role of the Infection </a:t>
            </a:r>
            <a:r>
              <a:rPr lang="en-US" dirty="0" err="1" smtClean="0"/>
              <a:t>Preventionist</a:t>
            </a:r>
            <a:r>
              <a:rPr lang="en-US" dirty="0" smtClean="0"/>
              <a:t>, aka, the Infection Control Nurse</a:t>
            </a:r>
            <a:endParaRPr lang="en-US" dirty="0"/>
          </a:p>
        </p:txBody>
      </p:sp>
      <p:sp>
        <p:nvSpPr>
          <p:cNvPr id="10" name="Content Placeholder 9"/>
          <p:cNvSpPr>
            <a:spLocks noGrp="1"/>
          </p:cNvSpPr>
          <p:nvPr>
            <p:ph idx="1"/>
          </p:nvPr>
        </p:nvSpPr>
        <p:spPr/>
        <p:txBody>
          <a:bodyPr>
            <a:normAutofit lnSpcReduction="10000"/>
          </a:bodyPr>
          <a:lstStyle/>
          <a:p>
            <a:r>
              <a:rPr lang="en-US" sz="2800" dirty="0" smtClean="0"/>
              <a:t>1. Investigate, intervene, prevent and control   infection any time there is a breach in infection control practices.</a:t>
            </a:r>
          </a:p>
          <a:p>
            <a:r>
              <a:rPr lang="en-US" sz="2800" dirty="0" smtClean="0"/>
              <a:t>2.  Report any suspected or confirmed case</a:t>
            </a:r>
          </a:p>
          <a:p>
            <a:r>
              <a:rPr lang="en-US" sz="2800" dirty="0" smtClean="0"/>
              <a:t>3.  Educate staff on infection prevention</a:t>
            </a:r>
          </a:p>
          <a:p>
            <a:r>
              <a:rPr lang="en-US" sz="2800" dirty="0" smtClean="0"/>
              <a:t>4. Enforce infection control policies and procedures.</a:t>
            </a:r>
          </a:p>
          <a:p>
            <a:pPr marL="0" indent="0">
              <a:buNone/>
            </a:pPr>
            <a:r>
              <a:rPr lang="en-US" sz="2800" dirty="0" smtClean="0"/>
              <a:t> </a:t>
            </a:r>
            <a:endParaRPr lang="en-US" sz="2800" dirty="0"/>
          </a:p>
        </p:txBody>
      </p:sp>
    </p:spTree>
    <p:extLst>
      <p:ext uri="{BB962C8B-B14F-4D97-AF65-F5344CB8AC3E}">
        <p14:creationId xmlns:p14="http://schemas.microsoft.com/office/powerpoint/2010/main" val="1868099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Hand Hygiene</a:t>
            </a:r>
            <a:r>
              <a:rPr lang="en-US" sz="1600" dirty="0" smtClean="0"/>
              <a:t/>
            </a:r>
            <a:br>
              <a:rPr lang="en-US" sz="1600" dirty="0" smtClean="0"/>
            </a:br>
            <a:endParaRPr lang="en-US" sz="1600" dirty="0"/>
          </a:p>
        </p:txBody>
      </p:sp>
      <p:sp>
        <p:nvSpPr>
          <p:cNvPr id="4" name="Text Placeholder 3"/>
          <p:cNvSpPr>
            <a:spLocks noGrp="1"/>
          </p:cNvSpPr>
          <p:nvPr>
            <p:ph type="body" sz="half" idx="2"/>
          </p:nvPr>
        </p:nvSpPr>
        <p:spPr/>
        <p:txBody>
          <a:bodyPr/>
          <a:lstStyle/>
          <a:p>
            <a:r>
              <a:rPr lang="en-US" dirty="0" smtClean="0"/>
              <a:t>Contaminated hands are the NUMBER ONE cause of HAI</a:t>
            </a:r>
          </a:p>
          <a:p>
            <a:pPr marL="342900" indent="-342900">
              <a:buAutoNum type="arabicPeriod"/>
            </a:pPr>
            <a:r>
              <a:rPr lang="en-US" dirty="0" smtClean="0"/>
              <a:t>If soiled with blood or OPIM, wash hands with soap and water for 20 seconds. Timing begins when hands are wet and soapy.</a:t>
            </a:r>
          </a:p>
          <a:p>
            <a:pPr marL="342900" indent="-342900">
              <a:buAutoNum type="arabicPeriod"/>
            </a:pPr>
            <a:r>
              <a:rPr lang="en-US" dirty="0" smtClean="0"/>
              <a:t>Remember the back of your hands, between your fingers, your palms, cuticles, underneath your nails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59962" y="887079"/>
            <a:ext cx="3315163" cy="4928835"/>
          </a:xfrm>
        </p:spPr>
      </p:pic>
    </p:spTree>
    <p:extLst>
      <p:ext uri="{BB962C8B-B14F-4D97-AF65-F5344CB8AC3E}">
        <p14:creationId xmlns:p14="http://schemas.microsoft.com/office/powerpoint/2010/main" val="3855105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Hand Hygiene</a:t>
            </a:r>
            <a:endParaRPr lang="en-US" sz="4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59962" y="891842"/>
            <a:ext cx="3315163" cy="4772691"/>
          </a:xfrm>
        </p:spPr>
      </p:pic>
      <p:sp>
        <p:nvSpPr>
          <p:cNvPr id="4" name="Text Placeholder 3"/>
          <p:cNvSpPr>
            <a:spLocks noGrp="1"/>
          </p:cNvSpPr>
          <p:nvPr>
            <p:ph type="body" sz="half" idx="2"/>
          </p:nvPr>
        </p:nvSpPr>
        <p:spPr/>
        <p:txBody>
          <a:bodyPr/>
          <a:lstStyle/>
          <a:p>
            <a:r>
              <a:rPr lang="en-US" dirty="0" smtClean="0"/>
              <a:t>Contaminated </a:t>
            </a:r>
            <a:r>
              <a:rPr lang="en-US" dirty="0"/>
              <a:t>hands are the NUMBER ONE cause of </a:t>
            </a:r>
            <a:r>
              <a:rPr lang="en-US" dirty="0" smtClean="0"/>
              <a:t>HAI….I cannot say this enough!</a:t>
            </a:r>
            <a:endParaRPr lang="en-US" dirty="0"/>
          </a:p>
          <a:p>
            <a:r>
              <a:rPr lang="en-US" dirty="0" smtClean="0"/>
              <a:t>If hands are clean, use an alcohol base hand rub (ABHR) over hand washing</a:t>
            </a:r>
            <a:endParaRPr lang="en-US" dirty="0"/>
          </a:p>
        </p:txBody>
      </p:sp>
    </p:spTree>
    <p:extLst>
      <p:ext uri="{BB962C8B-B14F-4D97-AF65-F5344CB8AC3E}">
        <p14:creationId xmlns:p14="http://schemas.microsoft.com/office/powerpoint/2010/main" val="2033946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Hand Hygiene</a:t>
            </a:r>
            <a:endParaRPr lang="en-US" sz="4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0913" y="1166109"/>
            <a:ext cx="4513262" cy="4224156"/>
          </a:xfrm>
        </p:spPr>
      </p:pic>
      <p:sp>
        <p:nvSpPr>
          <p:cNvPr id="4" name="Text Placeholder 3"/>
          <p:cNvSpPr>
            <a:spLocks noGrp="1"/>
          </p:cNvSpPr>
          <p:nvPr>
            <p:ph type="body" sz="half" idx="2"/>
          </p:nvPr>
        </p:nvSpPr>
        <p:spPr/>
        <p:txBody>
          <a:bodyPr>
            <a:normAutofit lnSpcReduction="10000"/>
          </a:bodyPr>
          <a:lstStyle/>
          <a:p>
            <a:r>
              <a:rPr lang="en-US" dirty="0" smtClean="0"/>
              <a:t>When you enter a treatment area</a:t>
            </a:r>
          </a:p>
          <a:p>
            <a:r>
              <a:rPr lang="en-US" dirty="0" smtClean="0"/>
              <a:t>Before you touch a patient</a:t>
            </a:r>
          </a:p>
          <a:p>
            <a:r>
              <a:rPr lang="en-US" dirty="0" smtClean="0"/>
              <a:t>Before a procedure</a:t>
            </a:r>
          </a:p>
          <a:p>
            <a:r>
              <a:rPr lang="en-US" dirty="0" smtClean="0"/>
              <a:t>Between procedures</a:t>
            </a:r>
          </a:p>
          <a:p>
            <a:r>
              <a:rPr lang="en-US" dirty="0" smtClean="0"/>
              <a:t>After a procedure</a:t>
            </a:r>
          </a:p>
          <a:p>
            <a:r>
              <a:rPr lang="en-US" dirty="0" smtClean="0"/>
              <a:t>After touching a patient</a:t>
            </a:r>
          </a:p>
          <a:p>
            <a:r>
              <a:rPr lang="en-US" dirty="0" smtClean="0"/>
              <a:t>After touching equipment</a:t>
            </a:r>
          </a:p>
          <a:p>
            <a:r>
              <a:rPr lang="en-US" dirty="0" smtClean="0"/>
              <a:t>When you leave the room</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186964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Hand Hygiene</a:t>
            </a:r>
            <a:endParaRPr lang="en-US" sz="4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6443" y="2034746"/>
            <a:ext cx="3080952" cy="2800865"/>
          </a:xfrm>
        </p:spPr>
      </p:pic>
      <p:sp>
        <p:nvSpPr>
          <p:cNvPr id="4" name="Text Placeholder 3"/>
          <p:cNvSpPr>
            <a:spLocks noGrp="1"/>
          </p:cNvSpPr>
          <p:nvPr>
            <p:ph type="body" sz="half" idx="2"/>
          </p:nvPr>
        </p:nvSpPr>
        <p:spPr>
          <a:xfrm>
            <a:off x="677334" y="2777069"/>
            <a:ext cx="3854528" cy="3426023"/>
          </a:xfrm>
        </p:spPr>
        <p:txBody>
          <a:bodyPr/>
          <a:lstStyle/>
          <a:p>
            <a:r>
              <a:rPr lang="en-US" dirty="0" smtClean="0"/>
              <a:t>Rings and things-watches, bracelets</a:t>
            </a:r>
          </a:p>
          <a:p>
            <a:r>
              <a:rPr lang="en-US" dirty="0" smtClean="0"/>
              <a:t>Artificial nails</a:t>
            </a:r>
          </a:p>
          <a:p>
            <a:r>
              <a:rPr lang="en-US" dirty="0" smtClean="0"/>
              <a:t>Sleeves and clothing</a:t>
            </a:r>
          </a:p>
          <a:p>
            <a:r>
              <a:rPr lang="en-US" dirty="0" smtClean="0"/>
              <a:t>Using the bathroom</a:t>
            </a:r>
          </a:p>
          <a:p>
            <a:r>
              <a:rPr lang="en-US" dirty="0" smtClean="0"/>
              <a:t>Eating-before and after</a:t>
            </a:r>
          </a:p>
          <a:p>
            <a:r>
              <a:rPr lang="en-US" dirty="0" smtClean="0"/>
              <a:t>That cough, that sneeze, that itchy nose</a:t>
            </a:r>
          </a:p>
          <a:p>
            <a:r>
              <a:rPr lang="en-US" dirty="0" smtClean="0"/>
              <a:t>What is </a:t>
            </a:r>
            <a:r>
              <a:rPr lang="en-US" i="1" dirty="0" smtClean="0"/>
              <a:t>outside </a:t>
            </a:r>
            <a:r>
              <a:rPr lang="en-US" dirty="0" smtClean="0"/>
              <a:t>that patient room</a:t>
            </a:r>
          </a:p>
          <a:p>
            <a:r>
              <a:rPr lang="en-US" dirty="0"/>
              <a:t>	</a:t>
            </a:r>
            <a:r>
              <a:rPr lang="en-US" dirty="0" smtClean="0"/>
              <a:t>Telephones</a:t>
            </a:r>
          </a:p>
          <a:p>
            <a:r>
              <a:rPr lang="en-US" dirty="0"/>
              <a:t>	</a:t>
            </a:r>
            <a:r>
              <a:rPr lang="en-US" dirty="0" smtClean="0"/>
              <a:t>Computer keyboards</a:t>
            </a:r>
          </a:p>
          <a:p>
            <a:r>
              <a:rPr lang="en-US" dirty="0"/>
              <a:t>	</a:t>
            </a:r>
            <a:r>
              <a:rPr lang="en-US" dirty="0" smtClean="0"/>
              <a:t>And a hundred other surfaces….</a:t>
            </a:r>
          </a:p>
          <a:p>
            <a:endParaRPr lang="en-US" dirty="0" smtClean="0"/>
          </a:p>
          <a:p>
            <a:endParaRPr lang="en-US" dirty="0" smtClean="0"/>
          </a:p>
          <a:p>
            <a:endParaRPr lang="en-US" dirty="0"/>
          </a:p>
        </p:txBody>
      </p:sp>
    </p:spTree>
    <p:extLst>
      <p:ext uri="{BB962C8B-B14F-4D97-AF65-F5344CB8AC3E}">
        <p14:creationId xmlns:p14="http://schemas.microsoft.com/office/powerpoint/2010/main" val="2406239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Respiratory Etiquette</a:t>
            </a:r>
            <a:endParaRPr lang="en-US" sz="28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1686" y="1054444"/>
            <a:ext cx="3048000" cy="4613188"/>
          </a:xfrm>
        </p:spPr>
      </p:pic>
      <p:sp>
        <p:nvSpPr>
          <p:cNvPr id="4" name="Text Placeholder 3"/>
          <p:cNvSpPr>
            <a:spLocks noGrp="1"/>
          </p:cNvSpPr>
          <p:nvPr>
            <p:ph type="body" sz="half" idx="2"/>
          </p:nvPr>
        </p:nvSpPr>
        <p:spPr>
          <a:xfrm>
            <a:off x="677334" y="2777069"/>
            <a:ext cx="3854528" cy="1992639"/>
          </a:xfrm>
        </p:spPr>
        <p:txBody>
          <a:bodyPr/>
          <a:lstStyle/>
          <a:p>
            <a:r>
              <a:rPr lang="en-US" dirty="0" smtClean="0"/>
              <a:t>The three foot rule aka “spitting distance”</a:t>
            </a:r>
          </a:p>
          <a:p>
            <a:r>
              <a:rPr lang="en-US" dirty="0" smtClean="0"/>
              <a:t>PPE stations at entrances to clinic and in patient care area-masks, alcohol rub, </a:t>
            </a:r>
            <a:r>
              <a:rPr lang="en-US" dirty="0" err="1"/>
              <a:t>K</a:t>
            </a:r>
            <a:r>
              <a:rPr lang="en-US" dirty="0" err="1" smtClean="0"/>
              <a:t>leenix</a:t>
            </a:r>
            <a:endParaRPr lang="en-US" dirty="0" smtClean="0"/>
          </a:p>
          <a:p>
            <a:r>
              <a:rPr lang="en-US" dirty="0" smtClean="0"/>
              <a:t>Ask patients/family to “cover that cough”</a:t>
            </a:r>
          </a:p>
          <a:p>
            <a:r>
              <a:rPr lang="en-US" dirty="0" smtClean="0"/>
              <a:t>Never pass up a teaching moment with a patient, a family member</a:t>
            </a:r>
          </a:p>
          <a:p>
            <a:endParaRPr lang="en-US" dirty="0" smtClean="0"/>
          </a:p>
        </p:txBody>
      </p:sp>
    </p:spTree>
    <p:extLst>
      <p:ext uri="{BB962C8B-B14F-4D97-AF65-F5344CB8AC3E}">
        <p14:creationId xmlns:p14="http://schemas.microsoft.com/office/powerpoint/2010/main" val="19338186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Precautions</a:t>
            </a:r>
            <a:endParaRPr lang="en-US" sz="48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31331" y="920421"/>
            <a:ext cx="3772426" cy="4715533"/>
          </a:xfrm>
        </p:spPr>
      </p:pic>
      <p:sp>
        <p:nvSpPr>
          <p:cNvPr id="4" name="Text Placeholder 3"/>
          <p:cNvSpPr>
            <a:spLocks noGrp="1"/>
          </p:cNvSpPr>
          <p:nvPr>
            <p:ph type="body" sz="half" idx="2"/>
          </p:nvPr>
        </p:nvSpPr>
        <p:spPr/>
        <p:txBody>
          <a:bodyPr/>
          <a:lstStyle/>
          <a:p>
            <a:pPr marL="342900" indent="-342900">
              <a:buAutoNum type="arabicPeriod"/>
            </a:pPr>
            <a:r>
              <a:rPr lang="en-US" dirty="0" smtClean="0"/>
              <a:t>Standard Precautions aka Universal Precautions</a:t>
            </a:r>
          </a:p>
          <a:p>
            <a:pPr marL="342900" indent="-342900">
              <a:buAutoNum type="arabicPeriod"/>
            </a:pPr>
            <a:r>
              <a:rPr lang="en-US" dirty="0" smtClean="0"/>
              <a:t>Contact Precautions</a:t>
            </a:r>
          </a:p>
          <a:p>
            <a:pPr marL="342900" indent="-342900">
              <a:buAutoNum type="arabicPeriod"/>
            </a:pPr>
            <a:r>
              <a:rPr lang="en-US" dirty="0" smtClean="0"/>
              <a:t>Droplet Precautions</a:t>
            </a:r>
          </a:p>
          <a:p>
            <a:pPr marL="342900" indent="-342900">
              <a:buAutoNum type="arabicPeriod"/>
            </a:pPr>
            <a:r>
              <a:rPr lang="en-US" dirty="0" smtClean="0"/>
              <a:t>Airborne Precautions</a:t>
            </a:r>
          </a:p>
          <a:p>
            <a:pPr marL="342900" indent="-342900">
              <a:buAutoNum type="arabicPeriod"/>
            </a:pPr>
            <a:r>
              <a:rPr lang="en-US" dirty="0" smtClean="0"/>
              <a:t>Enteric Precautions</a:t>
            </a:r>
          </a:p>
          <a:p>
            <a:pPr marL="342900" indent="-342900">
              <a:buAutoNum type="arabicPeriod"/>
            </a:pPr>
            <a:endParaRPr lang="en-US" dirty="0"/>
          </a:p>
          <a:p>
            <a:endParaRPr lang="en-US" dirty="0"/>
          </a:p>
        </p:txBody>
      </p:sp>
    </p:spTree>
    <p:extLst>
      <p:ext uri="{BB962C8B-B14F-4D97-AF65-F5344CB8AC3E}">
        <p14:creationId xmlns:p14="http://schemas.microsoft.com/office/powerpoint/2010/main" val="9297280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Standard Precautions</a:t>
            </a:r>
            <a:endParaRPr lang="en-US"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97417" y="2538988"/>
            <a:ext cx="4143953" cy="3124636"/>
          </a:xfrm>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24401" y="2677120"/>
            <a:ext cx="2314898" cy="2848373"/>
          </a:xfrm>
        </p:spPr>
      </p:pic>
    </p:spTree>
    <p:extLst>
      <p:ext uri="{BB962C8B-B14F-4D97-AF65-F5344CB8AC3E}">
        <p14:creationId xmlns:p14="http://schemas.microsoft.com/office/powerpoint/2010/main" val="6328827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Precautions</a:t>
            </a:r>
            <a:endParaRPr lang="en-US" dirty="0"/>
          </a:p>
        </p:txBody>
      </p:sp>
      <p:sp>
        <p:nvSpPr>
          <p:cNvPr id="7" name="Text Placeholder 6"/>
          <p:cNvSpPr>
            <a:spLocks noGrp="1"/>
          </p:cNvSpPr>
          <p:nvPr>
            <p:ph type="body" idx="1"/>
          </p:nvPr>
        </p:nvSpPr>
        <p:spPr/>
        <p:txBody>
          <a:bodyPr/>
          <a:lstStyle/>
          <a:p>
            <a:endParaRPr lang="en-US"/>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6275" y="2825300"/>
            <a:ext cx="4184650" cy="3128274"/>
          </a:xfrm>
        </p:spPr>
      </p:pic>
      <p:sp>
        <p:nvSpPr>
          <p:cNvPr id="8" name="Text Placeholder 7"/>
          <p:cNvSpPr>
            <a:spLocks noGrp="1"/>
          </p:cNvSpPr>
          <p:nvPr>
            <p:ph type="body" sz="quarter" idx="3"/>
          </p:nvPr>
        </p:nvSpPr>
        <p:spPr/>
        <p:txBody>
          <a:bodyPr/>
          <a:lstStyle/>
          <a:p>
            <a:endParaRPr lang="en-US"/>
          </a:p>
        </p:txBody>
      </p:sp>
      <p:pic>
        <p:nvPicPr>
          <p:cNvPr id="6" name="Content Placeholder 5"/>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371054" y="3050988"/>
            <a:ext cx="3620005" cy="2676899"/>
          </a:xfrm>
        </p:spPr>
      </p:pic>
    </p:spTree>
    <p:extLst>
      <p:ext uri="{BB962C8B-B14F-4D97-AF65-F5344CB8AC3E}">
        <p14:creationId xmlns:p14="http://schemas.microsoft.com/office/powerpoint/2010/main" val="27422207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Droplet Precautions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863" y="2531202"/>
            <a:ext cx="4183062" cy="3140209"/>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89525" y="2546593"/>
            <a:ext cx="4184650" cy="3109427"/>
          </a:xfrm>
        </p:spPr>
      </p:pic>
    </p:spTree>
    <p:extLst>
      <p:ext uri="{BB962C8B-B14F-4D97-AF65-F5344CB8AC3E}">
        <p14:creationId xmlns:p14="http://schemas.microsoft.com/office/powerpoint/2010/main" val="3357923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Airborne Precautions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863" y="2532658"/>
            <a:ext cx="4183062" cy="3137296"/>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94647" y="2160588"/>
            <a:ext cx="2974406" cy="3881437"/>
          </a:xfrm>
        </p:spPr>
      </p:pic>
    </p:spTree>
    <p:extLst>
      <p:ext uri="{BB962C8B-B14F-4D97-AF65-F5344CB8AC3E}">
        <p14:creationId xmlns:p14="http://schemas.microsoft.com/office/powerpoint/2010/main" val="1008961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22602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Enteric Precautions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7315" y="2160588"/>
            <a:ext cx="6797407" cy="3881437"/>
          </a:xfrm>
        </p:spPr>
      </p:pic>
    </p:spTree>
    <p:extLst>
      <p:ext uri="{BB962C8B-B14F-4D97-AF65-F5344CB8AC3E}">
        <p14:creationId xmlns:p14="http://schemas.microsoft.com/office/powerpoint/2010/main" val="39152003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Protective Equipment (PPE)</a:t>
            </a:r>
            <a:endParaRPr lang="en-US" dirty="0"/>
          </a:p>
        </p:txBody>
      </p:sp>
      <p:sp>
        <p:nvSpPr>
          <p:cNvPr id="4" name="Text Placeholder 3"/>
          <p:cNvSpPr>
            <a:spLocks noGrp="1"/>
          </p:cNvSpPr>
          <p:nvPr>
            <p:ph type="body" idx="1"/>
          </p:nvPr>
        </p:nvSpPr>
        <p:spPr/>
        <p:txBody>
          <a:bodyPr/>
          <a:lstStyle/>
          <a:p>
            <a:r>
              <a:rPr lang="en-US" dirty="0" smtClean="0"/>
              <a:t>What….</a:t>
            </a:r>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6275" y="2841050"/>
            <a:ext cx="4184650" cy="3200312"/>
          </a:xfrm>
        </p:spPr>
      </p:pic>
      <p:sp>
        <p:nvSpPr>
          <p:cNvPr id="6" name="Text Placeholder 5"/>
          <p:cNvSpPr>
            <a:spLocks noGrp="1"/>
          </p:cNvSpPr>
          <p:nvPr>
            <p:ph type="body" sz="quarter" idx="3"/>
          </p:nvPr>
        </p:nvSpPr>
        <p:spPr/>
        <p:txBody>
          <a:bodyPr/>
          <a:lstStyle/>
          <a:p>
            <a:r>
              <a:rPr lang="en-US" dirty="0" smtClean="0"/>
              <a:t>And where</a:t>
            </a:r>
            <a:endParaRPr lang="en-US" dirty="0"/>
          </a:p>
        </p:txBody>
      </p:sp>
      <p:pic>
        <p:nvPicPr>
          <p:cNvPr id="13" name="Content Placeholder 12"/>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087938" y="2804456"/>
            <a:ext cx="4186237" cy="3169963"/>
          </a:xfrm>
        </p:spPr>
      </p:pic>
    </p:spTree>
    <p:extLst>
      <p:ext uri="{BB962C8B-B14F-4D97-AF65-F5344CB8AC3E}">
        <p14:creationId xmlns:p14="http://schemas.microsoft.com/office/powerpoint/2010/main" val="35117989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PPE…putting it on and taking it off</a:t>
            </a:r>
            <a:endParaRPr lang="en-US" dirty="0"/>
          </a:p>
        </p:txBody>
      </p:sp>
      <p:sp>
        <p:nvSpPr>
          <p:cNvPr id="3" name="Text Placeholder 2"/>
          <p:cNvSpPr>
            <a:spLocks noGrp="1"/>
          </p:cNvSpPr>
          <p:nvPr>
            <p:ph type="body" idx="1"/>
          </p:nvPr>
        </p:nvSpPr>
        <p:spPr/>
        <p:txBody>
          <a:bodyPr/>
          <a:lstStyle/>
          <a:p>
            <a:endParaRPr lang="en-US"/>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6275" y="2807436"/>
            <a:ext cx="4184650" cy="3164003"/>
          </a:xfrm>
        </p:spPr>
      </p:pic>
      <p:sp>
        <p:nvSpPr>
          <p:cNvPr id="5" name="Text Placeholder 4"/>
          <p:cNvSpPr>
            <a:spLocks noGrp="1"/>
          </p:cNvSpPr>
          <p:nvPr>
            <p:ph type="body" sz="quarter" idx="3"/>
          </p:nvPr>
        </p:nvSpPr>
        <p:spPr/>
        <p:txBody>
          <a:bodyPr/>
          <a:lstStyle/>
          <a:p>
            <a:endParaRPr lang="en-US"/>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087938" y="2825511"/>
            <a:ext cx="4186237" cy="3127852"/>
          </a:xfrm>
        </p:spPr>
      </p:pic>
    </p:spTree>
    <p:extLst>
      <p:ext uri="{BB962C8B-B14F-4D97-AF65-F5344CB8AC3E}">
        <p14:creationId xmlns:p14="http://schemas.microsoft.com/office/powerpoint/2010/main" val="3130377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final thoughts on PPE</a:t>
            </a:r>
            <a:endParaRPr lang="en-US" dirty="0"/>
          </a:p>
        </p:txBody>
      </p:sp>
      <p:sp>
        <p:nvSpPr>
          <p:cNvPr id="3" name="Text Placeholder 2"/>
          <p:cNvSpPr>
            <a:spLocks noGrp="1"/>
          </p:cNvSpPr>
          <p:nvPr>
            <p:ph type="body" idx="1"/>
          </p:nvPr>
        </p:nvSpPr>
        <p:spPr/>
        <p:txBody>
          <a:bodyPr/>
          <a:lstStyle/>
          <a:p>
            <a:r>
              <a:rPr lang="en-US" dirty="0" smtClean="0"/>
              <a:t>What does the patient have?</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6718" y="2838127"/>
            <a:ext cx="4184650" cy="1551176"/>
          </a:xfrm>
        </p:spPr>
      </p:pic>
      <p:sp>
        <p:nvSpPr>
          <p:cNvPr id="5" name="Text Placeholder 4"/>
          <p:cNvSpPr>
            <a:spLocks noGrp="1"/>
          </p:cNvSpPr>
          <p:nvPr>
            <p:ph type="body" sz="quarter" idx="3"/>
          </p:nvPr>
        </p:nvSpPr>
        <p:spPr/>
        <p:txBody>
          <a:bodyPr/>
          <a:lstStyle/>
          <a:p>
            <a:r>
              <a:rPr lang="en-US" dirty="0" smtClean="0"/>
              <a:t>Finally….</a:t>
            </a:r>
            <a:endParaRPr lang="en-US" dirty="0"/>
          </a:p>
        </p:txBody>
      </p:sp>
      <p:sp>
        <p:nvSpPr>
          <p:cNvPr id="11" name="Content Placeholder 10"/>
          <p:cNvSpPr>
            <a:spLocks noGrp="1"/>
          </p:cNvSpPr>
          <p:nvPr>
            <p:ph sz="quarter" idx="4"/>
          </p:nvPr>
        </p:nvSpPr>
        <p:spPr/>
        <p:txBody>
          <a:bodyPr/>
          <a:lstStyle/>
          <a:p>
            <a:r>
              <a:rPr lang="en-US" dirty="0" smtClean="0"/>
              <a:t>Leave it in the room.  Remove all PPE before leaving a room.  The only exception being airborne isolation-take mask off after leaving room</a:t>
            </a:r>
          </a:p>
          <a:p>
            <a:r>
              <a:rPr lang="en-US" dirty="0" smtClean="0"/>
              <a:t>PPE does not belong in the hallway, the cafeteria, the nursing station…</a:t>
            </a:r>
          </a:p>
          <a:p>
            <a:r>
              <a:rPr lang="en-US" dirty="0" smtClean="0"/>
              <a:t>Gloves are PPE-take them off when leaving a room…unless you are carrying a dirty bedpan</a:t>
            </a:r>
            <a:endParaRPr lang="en-US" dirty="0"/>
          </a:p>
        </p:txBody>
      </p:sp>
    </p:spTree>
    <p:extLst>
      <p:ext uri="{BB962C8B-B14F-4D97-AF65-F5344CB8AC3E}">
        <p14:creationId xmlns:p14="http://schemas.microsoft.com/office/powerpoint/2010/main" val="4595574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Autofit/>
          </a:bodyPr>
          <a:lstStyle/>
          <a:p>
            <a:r>
              <a:rPr lang="en-US" sz="8800" dirty="0" smtClean="0"/>
              <a:t>Disinfection</a:t>
            </a:r>
            <a:endParaRPr lang="en-US" sz="8800" dirty="0"/>
          </a:p>
        </p:txBody>
      </p:sp>
    </p:spTree>
    <p:extLst>
      <p:ext uri="{BB962C8B-B14F-4D97-AF65-F5344CB8AC3E}">
        <p14:creationId xmlns:p14="http://schemas.microsoft.com/office/powerpoint/2010/main" val="19795257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Cavi</a:t>
            </a:r>
            <a:r>
              <a:rPr lang="en-US" dirty="0" smtClean="0"/>
              <a:t>-Wipe Disinfectants</a:t>
            </a:r>
            <a:br>
              <a:rPr lang="en-US" dirty="0" smtClean="0"/>
            </a:b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1523" y="514350"/>
            <a:ext cx="3872042" cy="5527675"/>
          </a:xfrm>
        </p:spPr>
      </p:pic>
      <p:sp>
        <p:nvSpPr>
          <p:cNvPr id="5" name="Text Placeholder 4"/>
          <p:cNvSpPr>
            <a:spLocks noGrp="1"/>
          </p:cNvSpPr>
          <p:nvPr>
            <p:ph type="body" sz="half" idx="2"/>
          </p:nvPr>
        </p:nvSpPr>
        <p:spPr/>
        <p:txBody>
          <a:bodyPr>
            <a:normAutofit fontScale="92500" lnSpcReduction="20000"/>
          </a:bodyPr>
          <a:lstStyle/>
          <a:p>
            <a:r>
              <a:rPr lang="en-US" dirty="0" smtClean="0"/>
              <a:t>Non-porous surfaces and fixtures</a:t>
            </a:r>
          </a:p>
          <a:p>
            <a:r>
              <a:rPr lang="en-US" dirty="0" smtClean="0"/>
              <a:t>“Stand time” is critical</a:t>
            </a:r>
          </a:p>
          <a:p>
            <a:r>
              <a:rPr lang="en-US" dirty="0"/>
              <a:t>	</a:t>
            </a:r>
            <a:r>
              <a:rPr lang="en-US" dirty="0" err="1" smtClean="0"/>
              <a:t>Tuberculocidal</a:t>
            </a:r>
            <a:endParaRPr lang="en-US" dirty="0" smtClean="0"/>
          </a:p>
          <a:p>
            <a:r>
              <a:rPr lang="en-US" dirty="0"/>
              <a:t>	</a:t>
            </a:r>
            <a:r>
              <a:rPr lang="en-US" dirty="0" smtClean="0"/>
              <a:t>Bactericidal</a:t>
            </a:r>
          </a:p>
          <a:p>
            <a:r>
              <a:rPr lang="en-US" dirty="0"/>
              <a:t>	</a:t>
            </a:r>
            <a:r>
              <a:rPr lang="en-US" dirty="0" err="1" smtClean="0"/>
              <a:t>Virucidial</a:t>
            </a:r>
            <a:endParaRPr lang="en-US" dirty="0" smtClean="0"/>
          </a:p>
          <a:p>
            <a:r>
              <a:rPr lang="en-US" dirty="0"/>
              <a:t>	</a:t>
            </a:r>
            <a:r>
              <a:rPr lang="en-US" dirty="0" smtClean="0"/>
              <a:t>Fungicidal</a:t>
            </a:r>
          </a:p>
          <a:p>
            <a:r>
              <a:rPr lang="en-US" dirty="0" smtClean="0"/>
              <a:t>“Stand time” </a:t>
            </a:r>
            <a:r>
              <a:rPr lang="en-US" smtClean="0"/>
              <a:t>is </a:t>
            </a:r>
            <a:r>
              <a:rPr lang="en-US" smtClean="0"/>
              <a:t>3 </a:t>
            </a:r>
            <a:r>
              <a:rPr lang="en-US" dirty="0" smtClean="0"/>
              <a:t>minutes</a:t>
            </a:r>
          </a:p>
          <a:p>
            <a:r>
              <a:rPr lang="en-US" dirty="0" smtClean="0"/>
              <a:t>Will NOT kill C. difficile</a:t>
            </a:r>
          </a:p>
          <a:p>
            <a:r>
              <a:rPr lang="en-US" dirty="0"/>
              <a:t>	</a:t>
            </a:r>
            <a:endParaRPr lang="en-US" dirty="0" smtClean="0"/>
          </a:p>
          <a:p>
            <a:endParaRPr lang="en-US" dirty="0"/>
          </a:p>
        </p:txBody>
      </p:sp>
    </p:spTree>
    <p:extLst>
      <p:ext uri="{BB962C8B-B14F-4D97-AF65-F5344CB8AC3E}">
        <p14:creationId xmlns:p14="http://schemas.microsoft.com/office/powerpoint/2010/main" val="37641619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Dispatch</a:t>
            </a:r>
            <a:endParaRPr lang="en-US" sz="60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83884" y="1130000"/>
            <a:ext cx="2467319" cy="4296375"/>
          </a:xfrm>
        </p:spPr>
      </p:pic>
      <p:sp>
        <p:nvSpPr>
          <p:cNvPr id="4" name="Text Placeholder 3"/>
          <p:cNvSpPr>
            <a:spLocks noGrp="1"/>
          </p:cNvSpPr>
          <p:nvPr>
            <p:ph type="body" sz="half" idx="2"/>
          </p:nvPr>
        </p:nvSpPr>
        <p:spPr>
          <a:xfrm>
            <a:off x="677334" y="2777069"/>
            <a:ext cx="3854528" cy="3121223"/>
          </a:xfrm>
        </p:spPr>
        <p:txBody>
          <a:bodyPr/>
          <a:lstStyle/>
          <a:p>
            <a:r>
              <a:rPr lang="en-US" dirty="0" smtClean="0"/>
              <a:t>Non porous surfaces and fixtures</a:t>
            </a:r>
          </a:p>
          <a:p>
            <a:r>
              <a:rPr lang="en-US" dirty="0" smtClean="0"/>
              <a:t>Chorine based</a:t>
            </a:r>
          </a:p>
          <a:p>
            <a:r>
              <a:rPr lang="en-US" dirty="0" smtClean="0"/>
              <a:t>Recommended for use with patients with diarrhea and BBP contamination has occurred</a:t>
            </a:r>
          </a:p>
          <a:p>
            <a:r>
              <a:rPr lang="en-US" dirty="0"/>
              <a:t>	</a:t>
            </a:r>
            <a:r>
              <a:rPr lang="en-US" dirty="0" err="1" smtClean="0"/>
              <a:t>Tuberculocidal</a:t>
            </a:r>
            <a:endParaRPr lang="en-US" dirty="0" smtClean="0"/>
          </a:p>
          <a:p>
            <a:r>
              <a:rPr lang="en-US" dirty="0"/>
              <a:t>	</a:t>
            </a:r>
            <a:r>
              <a:rPr lang="en-US" dirty="0" smtClean="0"/>
              <a:t>Bactericidal</a:t>
            </a:r>
          </a:p>
          <a:p>
            <a:r>
              <a:rPr lang="en-US" dirty="0"/>
              <a:t>	</a:t>
            </a:r>
            <a:r>
              <a:rPr lang="en-US" dirty="0" err="1" smtClean="0"/>
              <a:t>Virucidal</a:t>
            </a:r>
            <a:endParaRPr lang="en-US" dirty="0" smtClean="0"/>
          </a:p>
          <a:p>
            <a:r>
              <a:rPr lang="en-US" dirty="0"/>
              <a:t>	</a:t>
            </a:r>
            <a:r>
              <a:rPr lang="en-US" dirty="0" smtClean="0"/>
              <a:t>Fungicidal</a:t>
            </a:r>
          </a:p>
          <a:p>
            <a:r>
              <a:rPr lang="en-US" dirty="0" smtClean="0"/>
              <a:t>“Stand time” is 5 minutes to kill C. </a:t>
            </a:r>
            <a:r>
              <a:rPr lang="en-US" dirty="0" err="1"/>
              <a:t>d</a:t>
            </a:r>
            <a:r>
              <a:rPr lang="en-US" dirty="0" err="1" smtClean="0"/>
              <a:t>ificile</a:t>
            </a:r>
            <a:r>
              <a:rPr lang="en-US" dirty="0" smtClean="0"/>
              <a:t> spores</a:t>
            </a:r>
          </a:p>
          <a:p>
            <a:endParaRPr lang="en-US" dirty="0"/>
          </a:p>
        </p:txBody>
      </p:sp>
    </p:spTree>
    <p:extLst>
      <p:ext uri="{BB962C8B-B14F-4D97-AF65-F5344CB8AC3E}">
        <p14:creationId xmlns:p14="http://schemas.microsoft.com/office/powerpoint/2010/main" val="26607175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3200" dirty="0" smtClean="0"/>
              <a:t>Hydrogen Peroxide</a:t>
            </a:r>
            <a:endParaRPr lang="en-US" sz="32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0913" y="917958"/>
            <a:ext cx="4513262" cy="4720458"/>
          </a:xfrm>
        </p:spPr>
      </p:pic>
      <p:sp>
        <p:nvSpPr>
          <p:cNvPr id="4" name="Text Placeholder 3"/>
          <p:cNvSpPr>
            <a:spLocks noGrp="1"/>
          </p:cNvSpPr>
          <p:nvPr>
            <p:ph type="body" sz="half" idx="2"/>
          </p:nvPr>
        </p:nvSpPr>
        <p:spPr/>
        <p:txBody>
          <a:bodyPr/>
          <a:lstStyle/>
          <a:p>
            <a:r>
              <a:rPr lang="en-US" dirty="0" smtClean="0"/>
              <a:t>Non-porous and “soft” surfaces	</a:t>
            </a:r>
          </a:p>
          <a:p>
            <a:r>
              <a:rPr lang="en-US" dirty="0"/>
              <a:t>	</a:t>
            </a:r>
            <a:r>
              <a:rPr lang="en-US" dirty="0" err="1" smtClean="0"/>
              <a:t>Bacteriacidal</a:t>
            </a:r>
            <a:endParaRPr lang="en-US" dirty="0" smtClean="0"/>
          </a:p>
          <a:p>
            <a:r>
              <a:rPr lang="en-US" dirty="0"/>
              <a:t>	</a:t>
            </a:r>
            <a:r>
              <a:rPr lang="en-US" dirty="0" err="1" smtClean="0"/>
              <a:t>Tuberulocidal</a:t>
            </a:r>
            <a:endParaRPr lang="en-US" dirty="0" smtClean="0"/>
          </a:p>
          <a:p>
            <a:r>
              <a:rPr lang="en-US" dirty="0"/>
              <a:t>	</a:t>
            </a:r>
            <a:r>
              <a:rPr lang="en-US" dirty="0" err="1" smtClean="0"/>
              <a:t>Virucidal</a:t>
            </a:r>
            <a:r>
              <a:rPr lang="en-US" dirty="0" smtClean="0"/>
              <a:t>	</a:t>
            </a:r>
          </a:p>
          <a:p>
            <a:r>
              <a:rPr lang="en-US" dirty="0"/>
              <a:t>	</a:t>
            </a:r>
            <a:r>
              <a:rPr lang="en-US" dirty="0" smtClean="0"/>
              <a:t>Fungicidal</a:t>
            </a:r>
          </a:p>
          <a:p>
            <a:r>
              <a:rPr lang="en-US" dirty="0" smtClean="0"/>
              <a:t>“Stand time” for tuberculosis is 5 minutes</a:t>
            </a:r>
          </a:p>
          <a:p>
            <a:r>
              <a:rPr lang="en-US" dirty="0"/>
              <a:t>	</a:t>
            </a:r>
            <a:endParaRPr lang="en-US" dirty="0" smtClean="0"/>
          </a:p>
          <a:p>
            <a:endParaRPr lang="en-US" dirty="0"/>
          </a:p>
        </p:txBody>
      </p:sp>
    </p:spTree>
    <p:extLst>
      <p:ext uri="{BB962C8B-B14F-4D97-AF65-F5344CB8AC3E}">
        <p14:creationId xmlns:p14="http://schemas.microsoft.com/office/powerpoint/2010/main" val="30512934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t>Spill Kits</a:t>
            </a:r>
            <a:endParaRPr lang="en-US" sz="72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6241" y="1643436"/>
            <a:ext cx="3429479" cy="2267266"/>
          </a:xfrm>
        </p:spPr>
      </p:pic>
      <p:sp>
        <p:nvSpPr>
          <p:cNvPr id="4" name="Text Placeholder 3"/>
          <p:cNvSpPr>
            <a:spLocks noGrp="1"/>
          </p:cNvSpPr>
          <p:nvPr>
            <p:ph type="body" sz="half" idx="2"/>
          </p:nvPr>
        </p:nvSpPr>
        <p:spPr/>
        <p:txBody>
          <a:bodyPr/>
          <a:lstStyle/>
          <a:p>
            <a:r>
              <a:rPr lang="en-US" sz="2800" dirty="0"/>
              <a:t>Contain the spill</a:t>
            </a:r>
          </a:p>
          <a:p>
            <a:pPr lvl="1"/>
            <a:r>
              <a:rPr lang="en-US" sz="2400" dirty="0"/>
              <a:t>Prevent tracking</a:t>
            </a:r>
          </a:p>
          <a:p>
            <a:pPr lvl="2"/>
            <a:r>
              <a:rPr lang="en-US" sz="2000" dirty="0"/>
              <a:t>Prevent slips and falls</a:t>
            </a:r>
          </a:p>
          <a:p>
            <a:endParaRPr lang="en-US" dirty="0"/>
          </a:p>
        </p:txBody>
      </p:sp>
    </p:spTree>
    <p:extLst>
      <p:ext uri="{BB962C8B-B14F-4D97-AF65-F5344CB8AC3E}">
        <p14:creationId xmlns:p14="http://schemas.microsoft.com/office/powerpoint/2010/main" val="42862584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Medical Waste vs Biohazardous Waste</a:t>
            </a:r>
            <a:br>
              <a:rPr lang="en-US" dirty="0" smtClean="0"/>
            </a:br>
            <a:r>
              <a:rPr lang="en-US" sz="1800" dirty="0">
                <a:solidFill>
                  <a:schemeClr val="tx1">
                    <a:lumMod val="95000"/>
                    <a:lumOff val="5000"/>
                  </a:schemeClr>
                </a:solidFill>
              </a:rPr>
              <a:t> </a:t>
            </a:r>
            <a:r>
              <a:rPr lang="en-US" sz="1800" dirty="0" smtClean="0">
                <a:solidFill>
                  <a:schemeClr val="tx1">
                    <a:lumMod val="95000"/>
                    <a:lumOff val="5000"/>
                  </a:schemeClr>
                </a:solidFill>
              </a:rPr>
              <a:t>     What goes were….and why it matters</a:t>
            </a:r>
            <a:endParaRPr lang="en-US" dirty="0"/>
          </a:p>
        </p:txBody>
      </p:sp>
      <p:sp>
        <p:nvSpPr>
          <p:cNvPr id="8" name="Text Placeholder 7"/>
          <p:cNvSpPr>
            <a:spLocks noGrp="1"/>
          </p:cNvSpPr>
          <p:nvPr>
            <p:ph type="body" idx="1"/>
          </p:nvPr>
        </p:nvSpPr>
        <p:spPr/>
        <p:txBody>
          <a:bodyPr/>
          <a:lstStyle/>
          <a:p>
            <a:r>
              <a:rPr lang="en-US" dirty="0" smtClean="0"/>
              <a:t>Biohazardous Waste</a:t>
            </a:r>
            <a:endParaRPr lang="en-US" dirty="0"/>
          </a:p>
        </p:txBody>
      </p:sp>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97379" y="2736850"/>
            <a:ext cx="2542442" cy="3305175"/>
          </a:xfrm>
        </p:spPr>
      </p:pic>
      <p:sp>
        <p:nvSpPr>
          <p:cNvPr id="10" name="Text Placeholder 9"/>
          <p:cNvSpPr>
            <a:spLocks noGrp="1"/>
          </p:cNvSpPr>
          <p:nvPr>
            <p:ph type="body" sz="quarter" idx="3"/>
          </p:nvPr>
        </p:nvSpPr>
        <p:spPr/>
        <p:txBody>
          <a:bodyPr/>
          <a:lstStyle/>
          <a:p>
            <a:r>
              <a:rPr lang="en-US" dirty="0" smtClean="0"/>
              <a:t>Medical Waste</a:t>
            </a:r>
            <a:endParaRPr lang="en-US" dirty="0"/>
          </a:p>
        </p:txBody>
      </p:sp>
      <p:pic>
        <p:nvPicPr>
          <p:cNvPr id="3" name="Content Placeholder 2"/>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299606" y="3198646"/>
            <a:ext cx="3762900" cy="2381582"/>
          </a:xfrm>
        </p:spPr>
      </p:pic>
    </p:spTree>
    <p:extLst>
      <p:ext uri="{BB962C8B-B14F-4D97-AF65-F5344CB8AC3E}">
        <p14:creationId xmlns:p14="http://schemas.microsoft.com/office/powerpoint/2010/main" val="3584793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28954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smtClean="0"/>
              <a:t>Red bags: The Bad and The Ugly</a:t>
            </a:r>
            <a:endParaRPr lang="en-US" sz="2800" dirty="0"/>
          </a:p>
        </p:txBody>
      </p:sp>
      <p:sp>
        <p:nvSpPr>
          <p:cNvPr id="5" name="Text Placeholder 4"/>
          <p:cNvSpPr>
            <a:spLocks noGrp="1"/>
          </p:cNvSpPr>
          <p:nvPr>
            <p:ph type="body" idx="1"/>
          </p:nvPr>
        </p:nvSpPr>
        <p:spPr/>
        <p:txBody>
          <a:bodyPr/>
          <a:lstStyle/>
          <a:p>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0913" y="2898567"/>
            <a:ext cx="4115374" cy="2981741"/>
          </a:xfrm>
        </p:spPr>
      </p:pic>
      <p:sp>
        <p:nvSpPr>
          <p:cNvPr id="7" name="Text Placeholder 6"/>
          <p:cNvSpPr>
            <a:spLocks noGrp="1"/>
          </p:cNvSpPr>
          <p:nvPr>
            <p:ph type="body" sz="quarter" idx="3"/>
          </p:nvPr>
        </p:nvSpPr>
        <p:spPr/>
        <p:txBody>
          <a:bodyPr/>
          <a:lstStyle/>
          <a:p>
            <a:endParaRPr lang="en-US"/>
          </a:p>
        </p:txBody>
      </p:sp>
      <p:pic>
        <p:nvPicPr>
          <p:cNvPr id="12" name="Content Placeholder 1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087938" y="2997364"/>
            <a:ext cx="4186237" cy="2784147"/>
          </a:xfrm>
        </p:spPr>
      </p:pic>
    </p:spTree>
    <p:extLst>
      <p:ext uri="{BB962C8B-B14F-4D97-AF65-F5344CB8AC3E}">
        <p14:creationId xmlns:p14="http://schemas.microsoft.com/office/powerpoint/2010/main" val="23098932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Yellow Bags:  More Bad and Ugly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2121" y="2210330"/>
            <a:ext cx="4267796" cy="3781953"/>
          </a:xfrm>
        </p:spPr>
      </p:pic>
    </p:spTree>
    <p:extLst>
      <p:ext uri="{BB962C8B-B14F-4D97-AF65-F5344CB8AC3E}">
        <p14:creationId xmlns:p14="http://schemas.microsoft.com/office/powerpoint/2010/main" val="12814474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10 Safe Injection and Infusion Practices</a:t>
            </a:r>
            <a:endParaRPr lang="en-US" dirty="0"/>
          </a:p>
        </p:txBody>
      </p:sp>
      <p:sp>
        <p:nvSpPr>
          <p:cNvPr id="8" name="Content Placeholder 7"/>
          <p:cNvSpPr>
            <a:spLocks noGrp="1"/>
          </p:cNvSpPr>
          <p:nvPr>
            <p:ph idx="1"/>
          </p:nvPr>
        </p:nvSpPr>
        <p:spPr>
          <a:xfrm>
            <a:off x="677334" y="2160589"/>
            <a:ext cx="8596668" cy="4285478"/>
          </a:xfrm>
        </p:spPr>
        <p:txBody>
          <a:bodyPr/>
          <a:lstStyle/>
          <a:p>
            <a:r>
              <a:rPr lang="en-US" dirty="0" smtClean="0"/>
              <a:t>1. Aseptic technique</a:t>
            </a:r>
          </a:p>
          <a:p>
            <a:r>
              <a:rPr lang="en-US" dirty="0" smtClean="0"/>
              <a:t>2. Designated, disinfected prep area</a:t>
            </a:r>
          </a:p>
          <a:p>
            <a:r>
              <a:rPr lang="en-US" dirty="0" smtClean="0"/>
              <a:t>3. CDC Rule:  One needle, one syringe, one time</a:t>
            </a:r>
          </a:p>
          <a:p>
            <a:r>
              <a:rPr lang="en-US" dirty="0" smtClean="0"/>
              <a:t>4. No use of vials “beyond use date”-28 days after being opened</a:t>
            </a:r>
          </a:p>
          <a:p>
            <a:r>
              <a:rPr lang="en-US" dirty="0" smtClean="0"/>
              <a:t>5 If single dose vial is used for multiple patients, must be prepared by pharmacy under laminar flow-no preservative</a:t>
            </a:r>
          </a:p>
          <a:p>
            <a:r>
              <a:rPr lang="en-US" dirty="0" smtClean="0"/>
              <a:t>6. Multi-dose vial for only one patient if possible</a:t>
            </a:r>
          </a:p>
          <a:p>
            <a:r>
              <a:rPr lang="en-US" dirty="0" smtClean="0"/>
              <a:t>7. 70% alcohol to vial stopper and allow to dry</a:t>
            </a:r>
          </a:p>
          <a:p>
            <a:r>
              <a:rPr lang="en-US" dirty="0" smtClean="0"/>
              <a:t>8.  Infusion sets single patient only</a:t>
            </a:r>
          </a:p>
          <a:p>
            <a:r>
              <a:rPr lang="en-US" dirty="0" smtClean="0"/>
              <a:t>9. Change IV tubing and IV site every 72 hours</a:t>
            </a:r>
          </a:p>
          <a:p>
            <a:r>
              <a:rPr lang="en-US" dirty="0" smtClean="0"/>
              <a:t>10.  Change IV bags every 24 hours</a:t>
            </a:r>
            <a:endParaRPr lang="en-US" dirty="0"/>
          </a:p>
        </p:txBody>
      </p:sp>
    </p:spTree>
    <p:extLst>
      <p:ext uri="{BB962C8B-B14F-4D97-AF65-F5344CB8AC3E}">
        <p14:creationId xmlns:p14="http://schemas.microsoft.com/office/powerpoint/2010/main" val="6924312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Policy and Procedure</a:t>
            </a:r>
            <a:endParaRPr lang="en-US" dirty="0"/>
          </a:p>
        </p:txBody>
      </p:sp>
      <p:sp>
        <p:nvSpPr>
          <p:cNvPr id="6" name="Content Placeholder 5"/>
          <p:cNvSpPr>
            <a:spLocks noGrp="1"/>
          </p:cNvSpPr>
          <p:nvPr>
            <p:ph idx="1"/>
          </p:nvPr>
        </p:nvSpPr>
        <p:spPr/>
        <p:txBody>
          <a:bodyPr/>
          <a:lstStyle/>
          <a:p>
            <a:r>
              <a:rPr lang="en-US" dirty="0" smtClean="0"/>
              <a:t>Infection Control Policy and Procedure is currently being revised</a:t>
            </a:r>
          </a:p>
          <a:p>
            <a:r>
              <a:rPr lang="en-US" dirty="0" smtClean="0"/>
              <a:t>Current P/P can be found under the Quality Management shortcut</a:t>
            </a:r>
          </a:p>
          <a:p>
            <a:r>
              <a:rPr lang="en-US" dirty="0" smtClean="0"/>
              <a:t>As P/P changes, staff will be given education</a:t>
            </a:r>
          </a:p>
          <a:p>
            <a:r>
              <a:rPr lang="en-US" dirty="0" smtClean="0"/>
              <a:t>P/P also depends on YOUR eyes-what is needed in your work area?</a:t>
            </a:r>
          </a:p>
          <a:p>
            <a:pPr lvl="1"/>
            <a:r>
              <a:rPr lang="en-US" dirty="0" smtClean="0"/>
              <a:t>Questions?</a:t>
            </a:r>
          </a:p>
          <a:p>
            <a:pPr lvl="1"/>
            <a:r>
              <a:rPr lang="en-US" dirty="0" smtClean="0"/>
              <a:t>Concerns?</a:t>
            </a:r>
          </a:p>
          <a:p>
            <a:pPr lvl="1"/>
            <a:r>
              <a:rPr lang="en-US" dirty="0" smtClean="0"/>
              <a:t>If you don’t ask, it can’t be addressed</a:t>
            </a:r>
            <a:endParaRPr lang="en-US" dirty="0"/>
          </a:p>
        </p:txBody>
      </p:sp>
    </p:spTree>
    <p:extLst>
      <p:ext uri="{BB962C8B-B14F-4D97-AF65-F5344CB8AC3E}">
        <p14:creationId xmlns:p14="http://schemas.microsoft.com/office/powerpoint/2010/main" val="26234056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52335" y="-778598"/>
            <a:ext cx="7766936" cy="3100222"/>
          </a:xfrm>
        </p:spPr>
        <p:txBody>
          <a:bodyPr/>
          <a:lstStyle/>
          <a:p>
            <a:r>
              <a:rPr lang="en-US" dirty="0" smtClean="0"/>
              <a:t>Contact Information</a:t>
            </a:r>
            <a:endParaRPr lang="en-US" dirty="0"/>
          </a:p>
        </p:txBody>
      </p:sp>
      <p:sp>
        <p:nvSpPr>
          <p:cNvPr id="5" name="Subtitle 4"/>
          <p:cNvSpPr>
            <a:spLocks noGrp="1"/>
          </p:cNvSpPr>
          <p:nvPr>
            <p:ph type="subTitle" idx="1"/>
          </p:nvPr>
        </p:nvSpPr>
        <p:spPr>
          <a:xfrm>
            <a:off x="1425586" y="2851842"/>
            <a:ext cx="7766936" cy="3892990"/>
          </a:xfrm>
        </p:spPr>
        <p:txBody>
          <a:bodyPr>
            <a:normAutofit/>
          </a:bodyPr>
          <a:lstStyle/>
          <a:p>
            <a:r>
              <a:rPr lang="en-US" dirty="0" smtClean="0"/>
              <a:t>Tricia Logan, RN</a:t>
            </a:r>
          </a:p>
          <a:p>
            <a:r>
              <a:rPr lang="en-US" dirty="0" smtClean="0"/>
              <a:t>Interim Infection Control Nurse</a:t>
            </a:r>
          </a:p>
          <a:p>
            <a:r>
              <a:rPr lang="en-US" dirty="0" smtClean="0"/>
              <a:t>Tohono O’odham Nation Health Care</a:t>
            </a:r>
          </a:p>
          <a:p>
            <a:r>
              <a:rPr lang="en-US" dirty="0" smtClean="0"/>
              <a:t>Sells Hospital</a:t>
            </a:r>
          </a:p>
          <a:p>
            <a:r>
              <a:rPr lang="en-US" dirty="0" smtClean="0"/>
              <a:t>Tel:  (520) 383-7321</a:t>
            </a:r>
          </a:p>
          <a:p>
            <a:r>
              <a:rPr lang="en-US" dirty="0" smtClean="0"/>
              <a:t>Fax: (520) 383 7261</a:t>
            </a:r>
          </a:p>
          <a:p>
            <a:r>
              <a:rPr lang="en-US" smtClean="0"/>
              <a:t>Cell:  (520) 274-0051</a:t>
            </a:r>
          </a:p>
          <a:p>
            <a:r>
              <a:rPr lang="en-US" dirty="0" smtClean="0"/>
              <a:t>tricia.logan@tonation-nsn.gov</a:t>
            </a:r>
            <a:endParaRPr lang="en-US" dirty="0"/>
          </a:p>
        </p:txBody>
      </p:sp>
    </p:spTree>
    <p:extLst>
      <p:ext uri="{BB962C8B-B14F-4D97-AF65-F5344CB8AC3E}">
        <p14:creationId xmlns:p14="http://schemas.microsoft.com/office/powerpoint/2010/main" val="35512764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600" dirty="0" smtClean="0"/>
              <a:t>Questions?</a:t>
            </a:r>
            <a:endParaRPr lang="en-US" sz="6600" dirty="0"/>
          </a:p>
        </p:txBody>
      </p:sp>
    </p:spTree>
    <p:extLst>
      <p:ext uri="{BB962C8B-B14F-4D97-AF65-F5344CB8AC3E}">
        <p14:creationId xmlns:p14="http://schemas.microsoft.com/office/powerpoint/2010/main" val="762083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The primary goal of an infection control program is to…..</a:t>
            </a:r>
            <a:endParaRPr lang="en-US" dirty="0"/>
          </a:p>
        </p:txBody>
      </p:sp>
      <p:sp>
        <p:nvSpPr>
          <p:cNvPr id="7" name="Content Placeholder 6"/>
          <p:cNvSpPr>
            <a:spLocks noGrp="1"/>
          </p:cNvSpPr>
          <p:nvPr>
            <p:ph idx="1"/>
          </p:nvPr>
        </p:nvSpPr>
        <p:spPr>
          <a:xfrm>
            <a:off x="677334" y="1930400"/>
            <a:ext cx="8596668" cy="3880773"/>
          </a:xfrm>
        </p:spPr>
        <p:txBody>
          <a:bodyPr>
            <a:normAutofit/>
          </a:bodyPr>
          <a:lstStyle/>
          <a:p>
            <a:r>
              <a:rPr lang="en-US" sz="2800" dirty="0" smtClean="0"/>
              <a:t>Prevent Healthcare Associated Infections (HAI)</a:t>
            </a:r>
          </a:p>
          <a:p>
            <a:pPr marL="0" indent="0">
              <a:buNone/>
            </a:pPr>
            <a:r>
              <a:rPr lang="en-US" sz="2800" dirty="0"/>
              <a:t>	</a:t>
            </a:r>
            <a:r>
              <a:rPr lang="en-US" sz="2400" dirty="0" smtClean="0"/>
              <a:t>Surgical Site Infections (SSI)</a:t>
            </a:r>
          </a:p>
          <a:p>
            <a:pPr marL="0" indent="0">
              <a:buNone/>
            </a:pPr>
            <a:r>
              <a:rPr lang="en-US" sz="2400" dirty="0"/>
              <a:t>	</a:t>
            </a:r>
            <a:r>
              <a:rPr lang="en-US" sz="2400" dirty="0" smtClean="0"/>
              <a:t>Catheter Associated Urinary Tract Infection (CA-UTI)</a:t>
            </a:r>
          </a:p>
          <a:p>
            <a:pPr marL="0" indent="0">
              <a:buNone/>
            </a:pPr>
            <a:r>
              <a:rPr lang="en-US" sz="2400" dirty="0"/>
              <a:t>	</a:t>
            </a:r>
            <a:r>
              <a:rPr lang="en-US" sz="2400" dirty="0" smtClean="0"/>
              <a:t>Central Line Infection (CLABSI)</a:t>
            </a:r>
          </a:p>
          <a:p>
            <a:pPr marL="0" indent="0">
              <a:buNone/>
            </a:pPr>
            <a:r>
              <a:rPr lang="en-US" sz="2400" dirty="0"/>
              <a:t>	</a:t>
            </a:r>
            <a:r>
              <a:rPr lang="en-US" sz="2400" dirty="0" smtClean="0"/>
              <a:t>Hospital Acquired Pneumonia (HA-PNA)</a:t>
            </a:r>
          </a:p>
          <a:p>
            <a:pPr marL="0" indent="0">
              <a:buNone/>
            </a:pPr>
            <a:r>
              <a:rPr lang="en-US" sz="2400" dirty="0"/>
              <a:t>	</a:t>
            </a:r>
            <a:r>
              <a:rPr lang="en-US" sz="2400" dirty="0" smtClean="0"/>
              <a:t>Multiple Drug Resistant Organisms (MDRO)</a:t>
            </a:r>
          </a:p>
          <a:p>
            <a:pPr marL="0" indent="0">
              <a:buNone/>
            </a:pPr>
            <a:endParaRPr lang="en-US" sz="2800" dirty="0" smtClean="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600" dirty="0" smtClean="0"/>
          </a:p>
          <a:p>
            <a:pPr lvl="1"/>
            <a:endParaRPr lang="en-US" sz="2600" dirty="0" smtClean="0"/>
          </a:p>
        </p:txBody>
      </p:sp>
    </p:spTree>
    <p:extLst>
      <p:ext uri="{BB962C8B-B14F-4D97-AF65-F5344CB8AC3E}">
        <p14:creationId xmlns:p14="http://schemas.microsoft.com/office/powerpoint/2010/main" val="3102058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 Associated Infections</a:t>
            </a:r>
            <a:endParaRPr lang="en-US" dirty="0"/>
          </a:p>
        </p:txBody>
      </p:sp>
      <p:sp>
        <p:nvSpPr>
          <p:cNvPr id="3" name="Content Placeholder 2"/>
          <p:cNvSpPr>
            <a:spLocks noGrp="1"/>
          </p:cNvSpPr>
          <p:nvPr>
            <p:ph idx="1"/>
          </p:nvPr>
        </p:nvSpPr>
        <p:spPr/>
        <p:txBody>
          <a:bodyPr/>
          <a:lstStyle/>
          <a:p>
            <a:r>
              <a:rPr lang="en-US" dirty="0" smtClean="0"/>
              <a:t>HAI account for more than 2 million infections a year</a:t>
            </a:r>
          </a:p>
          <a:p>
            <a:r>
              <a:rPr lang="en-US" dirty="0" smtClean="0"/>
              <a:t>HAI cost $20 billion, yes, billion a year</a:t>
            </a:r>
          </a:p>
          <a:p>
            <a:r>
              <a:rPr lang="en-US" dirty="0" smtClean="0"/>
              <a:t>HAI cost $35 million a year in societal costs</a:t>
            </a:r>
          </a:p>
          <a:p>
            <a:r>
              <a:rPr lang="en-US" dirty="0" smtClean="0"/>
              <a:t>HAI cost 8 million additional hospital days a year</a:t>
            </a:r>
          </a:p>
          <a:p>
            <a:r>
              <a:rPr lang="en-US" dirty="0" smtClean="0"/>
              <a:t>Every day more than 250 people die from a HAI  </a:t>
            </a:r>
          </a:p>
          <a:p>
            <a:pPr lvl="1"/>
            <a:r>
              <a:rPr lang="en-US" dirty="0" smtClean="0"/>
              <a:t>Do the math:  250 deaths x 365 days = 91,250 deaths per year</a:t>
            </a:r>
          </a:p>
          <a:p>
            <a:pPr lvl="1"/>
            <a:r>
              <a:rPr lang="en-US" dirty="0" smtClean="0"/>
              <a:t>More that 250 people die, so let’s just call it 100,000 deaths per year</a:t>
            </a:r>
          </a:p>
          <a:p>
            <a:pPr lvl="1"/>
            <a:r>
              <a:rPr lang="en-US" dirty="0" smtClean="0"/>
              <a:t>By comparison, motor vehicle deaths cause around 50,000 deaths per year</a:t>
            </a:r>
          </a:p>
          <a:p>
            <a:pPr marL="457200" lvl="1" indent="0">
              <a:buNone/>
            </a:pPr>
            <a:endParaRPr lang="en-US" dirty="0" smtClean="0"/>
          </a:p>
          <a:p>
            <a:pPr lvl="1"/>
            <a:endParaRPr lang="en-US" dirty="0" smtClean="0"/>
          </a:p>
        </p:txBody>
      </p:sp>
    </p:spTree>
    <p:extLst>
      <p:ext uri="{BB962C8B-B14F-4D97-AF65-F5344CB8AC3E}">
        <p14:creationId xmlns:p14="http://schemas.microsoft.com/office/powerpoint/2010/main" val="487784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Regulatory Agencies</a:t>
            </a:r>
            <a:endParaRPr lang="en-US" dirty="0"/>
          </a:p>
        </p:txBody>
      </p:sp>
      <p:sp>
        <p:nvSpPr>
          <p:cNvPr id="8" name="Content Placeholder 7"/>
          <p:cNvSpPr>
            <a:spLocks noGrp="1"/>
          </p:cNvSpPr>
          <p:nvPr>
            <p:ph sz="half" idx="1"/>
          </p:nvPr>
        </p:nvSpPr>
        <p:spPr/>
        <p:txBody>
          <a:bodyPr/>
          <a:lstStyle/>
          <a:p>
            <a:r>
              <a:rPr lang="en-US" dirty="0" smtClean="0"/>
              <a:t>Centers for Medicare and Medicaid Services (CMS)</a:t>
            </a:r>
          </a:p>
          <a:p>
            <a:r>
              <a:rPr lang="en-US" dirty="0" smtClean="0"/>
              <a:t>In 2014, CMS required mandatory focus on adverse outcomes including Healthcare Associated Infections (HAI)</a:t>
            </a:r>
          </a:p>
          <a:p>
            <a:pPr lvl="1"/>
            <a:r>
              <a:rPr lang="en-US" dirty="0"/>
              <a:t>T</a:t>
            </a:r>
            <a:r>
              <a:rPr lang="en-US" dirty="0" smtClean="0"/>
              <a:t>ies the “Conditions of Participation” to reimbursement and licensure</a:t>
            </a:r>
          </a:p>
          <a:p>
            <a:pPr lvl="1"/>
            <a:r>
              <a:rPr lang="en-US" dirty="0" smtClean="0"/>
              <a:t>Mandates evidence-based practices</a:t>
            </a:r>
          </a:p>
          <a:p>
            <a:pPr lvl="1"/>
            <a:r>
              <a:rPr lang="en-US" dirty="0" smtClean="0"/>
              <a:t>Requires a decrease of HAI by 40%</a:t>
            </a:r>
          </a:p>
          <a:p>
            <a:pPr lvl="1"/>
            <a:endParaRPr lang="en-US" dirty="0"/>
          </a:p>
        </p:txBody>
      </p:sp>
      <p:sp>
        <p:nvSpPr>
          <p:cNvPr id="9" name="Content Placeholder 8"/>
          <p:cNvSpPr>
            <a:spLocks noGrp="1"/>
          </p:cNvSpPr>
          <p:nvPr>
            <p:ph sz="half" idx="2"/>
          </p:nvPr>
        </p:nvSpPr>
        <p:spPr/>
        <p:txBody>
          <a:bodyPr/>
          <a:lstStyle/>
          <a:p>
            <a:r>
              <a:rPr lang="en-US" dirty="0" smtClean="0"/>
              <a:t>The Joint Commission (TJC)</a:t>
            </a:r>
          </a:p>
          <a:p>
            <a:r>
              <a:rPr lang="en-US" dirty="0" smtClean="0"/>
              <a:t>The Joint Commission surveys healthcare facilities nationwide for standards of care</a:t>
            </a:r>
          </a:p>
          <a:p>
            <a:pPr lvl="1"/>
            <a:r>
              <a:rPr lang="en-US" dirty="0" smtClean="0"/>
              <a:t>TJC uses evidence based-practices to provide the best outcome for patients</a:t>
            </a:r>
          </a:p>
          <a:p>
            <a:pPr lvl="1"/>
            <a:r>
              <a:rPr lang="en-US" dirty="0" smtClean="0"/>
              <a:t>TJC provides accreditation to a healthcare facility</a:t>
            </a:r>
          </a:p>
          <a:p>
            <a:pPr lvl="1"/>
            <a:endParaRPr lang="en-US" dirty="0"/>
          </a:p>
        </p:txBody>
      </p:sp>
    </p:spTree>
    <p:extLst>
      <p:ext uri="{BB962C8B-B14F-4D97-AF65-F5344CB8AC3E}">
        <p14:creationId xmlns:p14="http://schemas.microsoft.com/office/powerpoint/2010/main" val="2096170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CMS-Focus on Adverse Outcomes: HAI and Multi-Drug Resistant Organisms (MDRO)</a:t>
            </a:r>
            <a:endParaRPr lang="en-US" dirty="0"/>
          </a:p>
        </p:txBody>
      </p:sp>
      <p:sp>
        <p:nvSpPr>
          <p:cNvPr id="9" name="Content Placeholder 8"/>
          <p:cNvSpPr>
            <a:spLocks noGrp="1"/>
          </p:cNvSpPr>
          <p:nvPr>
            <p:ph idx="1"/>
          </p:nvPr>
        </p:nvSpPr>
        <p:spPr/>
        <p:txBody>
          <a:bodyPr/>
          <a:lstStyle/>
          <a:p>
            <a:r>
              <a:rPr lang="en-US" dirty="0" smtClean="0"/>
              <a:t>CMS identified a rise in health care costs related to Healthcare Associated Infections (HAI)</a:t>
            </a:r>
          </a:p>
          <a:p>
            <a:r>
              <a:rPr lang="en-US" dirty="0" smtClean="0"/>
              <a:t>CMS called for an evaluation of this trend by the Healthcare Infection Control Practices Advisory Committee (HICPAC).</a:t>
            </a:r>
          </a:p>
          <a:p>
            <a:r>
              <a:rPr lang="en-US" dirty="0" smtClean="0"/>
              <a:t>HICPAC is a nation regulatory committee that provides advice and guidance to the CDC and Secretary of the Department of Health and Human Services regarding healthcare practice and infection control strategies for surveillance and prevention of HAI in the United States.</a:t>
            </a:r>
          </a:p>
          <a:p>
            <a:pPr lvl="1"/>
            <a:r>
              <a:rPr lang="en-US" dirty="0" smtClean="0"/>
              <a:t>HICPAC found that the 1996 Universal Policy did not address current practices RE novel viruses, MDROs, MDR-TB and MDR-HIV/TB.</a:t>
            </a:r>
          </a:p>
          <a:p>
            <a:pPr lvl="1"/>
            <a:r>
              <a:rPr lang="en-US" dirty="0" smtClean="0"/>
              <a:t>HICPAC found the return of vaccine preventable disease and lack of antibiotic stewardship</a:t>
            </a:r>
            <a:endParaRPr lang="en-US" dirty="0"/>
          </a:p>
        </p:txBody>
      </p:sp>
    </p:spTree>
    <p:extLst>
      <p:ext uri="{BB962C8B-B14F-4D97-AF65-F5344CB8AC3E}">
        <p14:creationId xmlns:p14="http://schemas.microsoft.com/office/powerpoint/2010/main" val="2963160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Findings Impacting HAI</a:t>
            </a:r>
            <a:endParaRPr lang="en-US" dirty="0"/>
          </a:p>
        </p:txBody>
      </p:sp>
      <p:sp>
        <p:nvSpPr>
          <p:cNvPr id="3" name="Content Placeholder 2"/>
          <p:cNvSpPr>
            <a:spLocks noGrp="1"/>
          </p:cNvSpPr>
          <p:nvPr>
            <p:ph idx="1"/>
          </p:nvPr>
        </p:nvSpPr>
        <p:spPr/>
        <p:txBody>
          <a:bodyPr/>
          <a:lstStyle/>
          <a:p>
            <a:r>
              <a:rPr lang="en-US" sz="1400" dirty="0" smtClean="0"/>
              <a:t>Private insurance mandating shorter hospital stays</a:t>
            </a:r>
          </a:p>
          <a:p>
            <a:r>
              <a:rPr lang="en-US" sz="1400" dirty="0" smtClean="0"/>
              <a:t>Patients transferred to Long-Term Care (LTC), </a:t>
            </a:r>
            <a:r>
              <a:rPr lang="en-US" sz="1400" dirty="0"/>
              <a:t>r</a:t>
            </a:r>
            <a:r>
              <a:rPr lang="en-US" sz="1400" dirty="0" smtClean="0"/>
              <a:t>ehabilitation </a:t>
            </a:r>
            <a:r>
              <a:rPr lang="en-US" sz="1400" dirty="0"/>
              <a:t>c</a:t>
            </a:r>
            <a:r>
              <a:rPr lang="en-US" sz="1400" dirty="0" smtClean="0"/>
              <a:t>enters or to outpatient status</a:t>
            </a:r>
          </a:p>
          <a:p>
            <a:r>
              <a:rPr lang="en-US" sz="1400" dirty="0" smtClean="0"/>
              <a:t>Long-Term Care and rehabilitation facilities we not held to the standards found in hospitals</a:t>
            </a:r>
          </a:p>
          <a:p>
            <a:r>
              <a:rPr lang="en-US" sz="1400" dirty="0" smtClean="0"/>
              <a:t>Lack of antibiotic stewardship</a:t>
            </a:r>
          </a:p>
          <a:p>
            <a:r>
              <a:rPr lang="en-US" sz="1400" dirty="0" smtClean="0"/>
              <a:t>Patients with worsening conditions needing readmission to a hospital with a HAI.</a:t>
            </a:r>
          </a:p>
          <a:p>
            <a:r>
              <a:rPr lang="en-US" sz="1400" dirty="0" smtClean="0"/>
              <a:t>Novel infectious diseases:  SARS, Avian Flu, H1N1, bioterrorism</a:t>
            </a:r>
          </a:p>
          <a:p>
            <a:r>
              <a:rPr lang="en-US" sz="1400" dirty="0" smtClean="0"/>
              <a:t>Lack of appropriate respiratory etiquette</a:t>
            </a:r>
          </a:p>
          <a:p>
            <a:r>
              <a:rPr lang="en-US" sz="1400" dirty="0" smtClean="0"/>
              <a:t>Lack of a proper sequence to put on and take off personal protective equipment (PPE)</a:t>
            </a:r>
          </a:p>
          <a:p>
            <a:r>
              <a:rPr lang="en-US" sz="1400" dirty="0" smtClean="0"/>
              <a:t>Lack of strategies to prevent HAI</a:t>
            </a:r>
          </a:p>
          <a:p>
            <a:r>
              <a:rPr lang="en-US" sz="1400" dirty="0" smtClean="0"/>
              <a:t>Lack of environmental controls-cleaning and disinfection of equipment and treatment areas</a:t>
            </a:r>
          </a:p>
          <a:p>
            <a:endParaRPr lang="en-US" dirty="0"/>
          </a:p>
        </p:txBody>
      </p:sp>
    </p:spTree>
    <p:extLst>
      <p:ext uri="{BB962C8B-B14F-4D97-AF65-F5344CB8AC3E}">
        <p14:creationId xmlns:p14="http://schemas.microsoft.com/office/powerpoint/2010/main" val="137282633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1205</TotalTime>
  <Words>1654</Words>
  <Application>Microsoft Office PowerPoint</Application>
  <PresentationFormat>Widescreen</PresentationFormat>
  <Paragraphs>270</Paragraphs>
  <Slides>45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Trebuchet MS</vt:lpstr>
      <vt:lpstr>Wingdings 3</vt:lpstr>
      <vt:lpstr>Facet</vt:lpstr>
      <vt:lpstr>Tohono O’odham Nation Health Care</vt:lpstr>
      <vt:lpstr>Role of the Infection Preventionist, aka, the Infection Control Nurse</vt:lpstr>
      <vt:lpstr>PowerPoint Presentation</vt:lpstr>
      <vt:lpstr>PowerPoint Presentation</vt:lpstr>
      <vt:lpstr>The primary goal of an infection control program is to…..</vt:lpstr>
      <vt:lpstr>Healthcare Associated Infections</vt:lpstr>
      <vt:lpstr>Regulatory Agencies</vt:lpstr>
      <vt:lpstr>CMS-Focus on Adverse Outcomes: HAI and Multi-Drug Resistant Organisms (MDRO)</vt:lpstr>
      <vt:lpstr>Other Findings Impacting HAI</vt:lpstr>
      <vt:lpstr>The Joint Commission:  National Patient Safety Goals to Prevent Infection </vt:lpstr>
      <vt:lpstr>Healthcare Associated Infection Surveillance</vt:lpstr>
      <vt:lpstr>Healthcare Associated Infection Surveillance</vt:lpstr>
      <vt:lpstr>Healthcare Associated Infection Surveillance</vt:lpstr>
      <vt:lpstr>Annual Infection Control Patient Population Assessment-CMS/TJC requirement</vt:lpstr>
      <vt:lpstr>Some not so great statistics on DM patients with foot ulcers</vt:lpstr>
      <vt:lpstr>Diabetic Foot Care at TONHC</vt:lpstr>
      <vt:lpstr>What does all this mean for TONHC?</vt:lpstr>
      <vt:lpstr>Standard Precautions and Transmission Based Isolation Guidelines Policy: 2017</vt:lpstr>
      <vt:lpstr>Getting Down to the Basics of Infection Control</vt:lpstr>
      <vt:lpstr>Hand Hygiene </vt:lpstr>
      <vt:lpstr>Hand Hygiene</vt:lpstr>
      <vt:lpstr>Hand Hygiene</vt:lpstr>
      <vt:lpstr>Hand Hygiene</vt:lpstr>
      <vt:lpstr>Respiratory Etiquette</vt:lpstr>
      <vt:lpstr>Precautions</vt:lpstr>
      <vt:lpstr>Standard Precautions</vt:lpstr>
      <vt:lpstr>Contact Precautions</vt:lpstr>
      <vt:lpstr>Droplet Precautions</vt:lpstr>
      <vt:lpstr>Airborne Precautions</vt:lpstr>
      <vt:lpstr>Enteric Precautions</vt:lpstr>
      <vt:lpstr>Personal Protective Equipment (PPE)</vt:lpstr>
      <vt:lpstr>PPE…putting it on and taking it off</vt:lpstr>
      <vt:lpstr>Some final thoughts on PPE</vt:lpstr>
      <vt:lpstr>Disinfection</vt:lpstr>
      <vt:lpstr>Cavi-Wipe Disinfectants </vt:lpstr>
      <vt:lpstr>Dispatch</vt:lpstr>
      <vt:lpstr> Hydrogen Peroxide</vt:lpstr>
      <vt:lpstr>Spill Kits</vt:lpstr>
      <vt:lpstr>Medical Waste vs Biohazardous Waste       What goes were….and why it matters</vt:lpstr>
      <vt:lpstr>Red bags: The Bad and The Ugly</vt:lpstr>
      <vt:lpstr>Yellow Bags:  More Bad and Ugly</vt:lpstr>
      <vt:lpstr>The 10 Safe Injection and Infusion Practices</vt:lpstr>
      <vt:lpstr>Policy and Procedure</vt:lpstr>
      <vt:lpstr>Contact Information</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Tohono O’odham Nation Health Care</dc:title>
  <dc:creator>Logan, Tricia (IHS/TUC) [C]</dc:creator>
  <cp:lastModifiedBy>Logan, Tricia (IHS/TUC) [C]</cp:lastModifiedBy>
  <cp:revision>48</cp:revision>
  <cp:lastPrinted>2018-07-24T16:20:47Z</cp:lastPrinted>
  <dcterms:created xsi:type="dcterms:W3CDTF">2017-03-20T19:25:09Z</dcterms:created>
  <dcterms:modified xsi:type="dcterms:W3CDTF">2018-11-05T21:52:10Z</dcterms:modified>
</cp:coreProperties>
</file>