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358" autoAdjust="0"/>
  </p:normalViewPr>
  <p:slideViewPr>
    <p:cSldViewPr snapToGrid="0">
      <p:cViewPr varScale="1">
        <p:scale>
          <a:sx n="49" d="100"/>
          <a:sy n="49" d="100"/>
        </p:scale>
        <p:origin x="36" y="2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AEE9D-80E6-4F6E-A017-42F5464C33A4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46277-8084-4CCE-B678-FA5282AD1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7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D4006-9D21-4C0C-BC47-60ADBC5FC57F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807DB7-7BB8-4224-8E16-E5327DB30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5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021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608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80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05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120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14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2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66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57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31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116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07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94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02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3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7DB7-7BB8-4224-8E16-E5327DB303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89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16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144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2861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60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407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04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8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7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9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06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9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60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2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4F174-2B52-472C-8FF2-ABFBCD5887EC}" type="datetimeFigureOut">
              <a:rPr lang="en-US" smtClean="0"/>
              <a:t>8/6/2019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9EDAC0-8403-4839-AF33-F6698C93E0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5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  <p:sldLayoutId id="2147483810" r:id="rId13"/>
    <p:sldLayoutId id="2147483811" r:id="rId14"/>
    <p:sldLayoutId id="2147483812" r:id="rId15"/>
    <p:sldLayoutId id="21474838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ricia.logan@tonation-nsn.go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pls/oshaweb/owasrch.search_form?p_doc_type=OSHACT&amp;p_toc_level=0&amp;p_keyvalue=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sha.gov/Publications/3439at-a-glance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59518"/>
          </a:xfrm>
          <a:ln w="57150"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Tohono O’odham Nation Health Care</a:t>
            </a:r>
            <a:endParaRPr lang="en-US" sz="3600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Employee Health Program</a:t>
            </a:r>
          </a:p>
          <a:p>
            <a:r>
              <a:rPr lang="en-US" sz="2800" dirty="0" smtClean="0"/>
              <a:t>Tricia Logan, RN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223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200" dirty="0" smtClean="0"/>
              <a:t>1.  Irrigate the wound/splash immediately</a:t>
            </a:r>
          </a:p>
          <a:p>
            <a:r>
              <a:rPr lang="en-US" sz="6200" dirty="0" smtClean="0"/>
              <a:t>2.  Use soap and water if appropriate</a:t>
            </a:r>
          </a:p>
          <a:p>
            <a:r>
              <a:rPr lang="en-US" sz="6200" dirty="0" smtClean="0"/>
              <a:t>3.  Inform direct supervisor-make a Web-cident</a:t>
            </a:r>
          </a:p>
          <a:p>
            <a:r>
              <a:rPr lang="en-US" sz="6200" dirty="0" smtClean="0"/>
              <a:t>4.  Receive immediate risk assessment from MD</a:t>
            </a:r>
          </a:p>
          <a:p>
            <a:r>
              <a:rPr lang="en-US" sz="6200" dirty="0" smtClean="0"/>
              <a:t>5. If indicated, begin Post Exposure Prophylaxis (PEP) with antivirals</a:t>
            </a:r>
          </a:p>
          <a:p>
            <a:r>
              <a:rPr lang="en-US" sz="6200" dirty="0" smtClean="0"/>
              <a:t>6. Inform Employee Health</a:t>
            </a:r>
          </a:p>
          <a:p>
            <a:r>
              <a:rPr lang="en-US" sz="6200" dirty="0" smtClean="0"/>
              <a:t>7. Follow up in 72 hours</a:t>
            </a:r>
          </a:p>
          <a:p>
            <a:r>
              <a:rPr lang="en-US" sz="6200" dirty="0" smtClean="0"/>
              <a:t>8.  MD to monitor medication and provide lab results</a:t>
            </a:r>
          </a:p>
          <a:p>
            <a:r>
              <a:rPr lang="en-US" sz="6200" dirty="0" smtClean="0"/>
              <a:t>9. If labs indicated, and with employee consent, blood work</a:t>
            </a:r>
          </a:p>
          <a:p>
            <a:pPr lvl="1"/>
            <a:endParaRPr lang="en-US" sz="6200" dirty="0" smtClean="0"/>
          </a:p>
          <a:p>
            <a:pPr marL="201168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201168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0" y="2952750"/>
            <a:ext cx="3200400" cy="33797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Now what happens?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943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Program: Tuberculosis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Baseline TST (tuberculosis skin test) on hire with annual TST testing</a:t>
            </a:r>
          </a:p>
          <a:p>
            <a:r>
              <a:rPr lang="en-US" dirty="0" smtClean="0"/>
              <a:t>2. Annual TB symptom review with TONHC staff with history of positive TST</a:t>
            </a:r>
          </a:p>
          <a:p>
            <a:r>
              <a:rPr lang="en-US" dirty="0"/>
              <a:t>3</a:t>
            </a:r>
            <a:r>
              <a:rPr lang="en-US" dirty="0" smtClean="0"/>
              <a:t>. Annual FIT testing for N95 mask (some TONHC staff exempted)</a:t>
            </a:r>
          </a:p>
          <a:p>
            <a:r>
              <a:rPr lang="en-US" dirty="0" smtClean="0"/>
              <a:t>4. Negative pressure room available on inpatient and in emergency room</a:t>
            </a:r>
          </a:p>
          <a:p>
            <a:r>
              <a:rPr lang="en-US" dirty="0" smtClean="0"/>
              <a:t>5. If exposed to TB, repeat TST testing and follow up.  </a:t>
            </a:r>
          </a:p>
          <a:p>
            <a:r>
              <a:rPr lang="en-US" dirty="0" smtClean="0"/>
              <a:t>6. Treatment with anti-tubercular medications if indicated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28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to Tuberculosis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employees exposed to patient with active TB will have a TST skin test twelve weeks following exposure if they had a negative TST within the past three months</a:t>
            </a:r>
          </a:p>
          <a:p>
            <a:r>
              <a:rPr lang="en-US" dirty="0" smtClean="0"/>
              <a:t>Employees who tested negative greater than three months before an exposure, with have a TST done within two weeks of exposure and a repeat TST in twelve weeks.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97279" y="-19012"/>
            <a:ext cx="10058400" cy="1450757"/>
          </a:xfrm>
        </p:spPr>
        <p:txBody>
          <a:bodyPr/>
          <a:lstStyle/>
          <a:p>
            <a:r>
              <a:rPr lang="en-US" dirty="0" smtClean="0"/>
              <a:t>Vaccine Preventable Disease Program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097279" y="1845735"/>
            <a:ext cx="4937760" cy="4283462"/>
          </a:xfrm>
        </p:spPr>
        <p:txBody>
          <a:bodyPr/>
          <a:lstStyle/>
          <a:p>
            <a:r>
              <a:rPr lang="en-US" dirty="0" smtClean="0"/>
              <a:t>New employees must provide immunization history or proof of immunity for the following</a:t>
            </a:r>
          </a:p>
          <a:p>
            <a:r>
              <a:rPr lang="en-US" dirty="0" smtClean="0"/>
              <a:t>1. Measles, Mumps and Rubella (MMR)</a:t>
            </a:r>
          </a:p>
          <a:p>
            <a:r>
              <a:rPr lang="en-US" dirty="0" smtClean="0"/>
              <a:t>2. Varicella (Chicken Pox)</a:t>
            </a:r>
          </a:p>
          <a:p>
            <a:r>
              <a:rPr lang="en-US" dirty="0" smtClean="0"/>
              <a:t>3. Tdap</a:t>
            </a:r>
          </a:p>
          <a:p>
            <a:r>
              <a:rPr lang="en-US" dirty="0" smtClean="0"/>
              <a:t>4. Hepatitis B</a:t>
            </a:r>
          </a:p>
          <a:p>
            <a:r>
              <a:rPr lang="en-US" dirty="0" smtClean="0"/>
              <a:t>5. Influenza (current year)</a:t>
            </a:r>
          </a:p>
          <a:p>
            <a:r>
              <a:rPr lang="en-US" dirty="0" smtClean="0"/>
              <a:t>Annual requirements</a:t>
            </a:r>
          </a:p>
          <a:p>
            <a:r>
              <a:rPr lang="en-US" dirty="0" smtClean="0"/>
              <a:t>1. TST</a:t>
            </a:r>
          </a:p>
          <a:p>
            <a:r>
              <a:rPr lang="en-US" dirty="0" smtClean="0"/>
              <a:t>2.  Influenza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Services Available Through Employee Health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Preventative Health Services</a:t>
            </a:r>
          </a:p>
          <a:p>
            <a:pPr lvl="1"/>
            <a:r>
              <a:rPr lang="en-US" dirty="0" smtClean="0"/>
              <a:t>Required annual vaccinations are provided to employees at no cost </a:t>
            </a:r>
          </a:p>
          <a:p>
            <a:pPr lvl="1"/>
            <a:r>
              <a:rPr lang="en-US" dirty="0" smtClean="0"/>
              <a:t>Booster vaccinations for negative titers</a:t>
            </a:r>
          </a:p>
          <a:p>
            <a:pPr lvl="1"/>
            <a:r>
              <a:rPr lang="en-US" dirty="0" smtClean="0"/>
              <a:t>Other vaccinations as indicated</a:t>
            </a:r>
          </a:p>
          <a:p>
            <a:pPr lvl="1"/>
            <a:r>
              <a:rPr lang="en-US" dirty="0" smtClean="0"/>
              <a:t>CXR for tuberculosis screening</a:t>
            </a:r>
          </a:p>
          <a:p>
            <a:pPr lvl="1"/>
            <a:r>
              <a:rPr lang="en-US" dirty="0" smtClean="0"/>
              <a:t>Post-exposure lab work</a:t>
            </a:r>
          </a:p>
          <a:p>
            <a:pPr lvl="1"/>
            <a:r>
              <a:rPr lang="en-US" dirty="0" smtClean="0"/>
              <a:t>Post-exposure medications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 the direction of an MD</a:t>
            </a:r>
          </a:p>
          <a:p>
            <a:pPr lvl="1"/>
            <a:r>
              <a:rPr lang="en-US" dirty="0" smtClean="0"/>
              <a:t>Treatment of minor illness</a:t>
            </a:r>
          </a:p>
          <a:p>
            <a:pPr lvl="1"/>
            <a:r>
              <a:rPr lang="en-US" dirty="0" smtClean="0"/>
              <a:t>Treatment of minor injuries</a:t>
            </a:r>
          </a:p>
          <a:p>
            <a:pPr lvl="1"/>
            <a:r>
              <a:rPr lang="en-US" dirty="0" smtClean="0"/>
              <a:t>Monitor “light duty” after an injury</a:t>
            </a:r>
          </a:p>
          <a:p>
            <a:pPr lvl="1"/>
            <a:r>
              <a:rPr lang="en-US" dirty="0" smtClean="0"/>
              <a:t>Return to work after an injury</a:t>
            </a:r>
          </a:p>
          <a:p>
            <a:pPr lvl="1"/>
            <a:r>
              <a:rPr lang="en-US" dirty="0" smtClean="0"/>
              <a:t>With Safety Officer, evaluation of workplace injuries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589213" y="588476"/>
            <a:ext cx="8915399" cy="12584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Employee Health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subTitle" idx="1"/>
          </p:nvPr>
        </p:nvSpPr>
        <p:spPr>
          <a:xfrm>
            <a:off x="2236128" y="2740350"/>
            <a:ext cx="8915399" cy="390489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Every TONHC employee will have an employee health file and an electronic chart in the EHR.</a:t>
            </a:r>
          </a:p>
          <a:p>
            <a:r>
              <a:rPr lang="en-US" dirty="0" smtClean="0"/>
              <a:t>Employee Health files are considered PPI (protected personal information) and access to an employee chart is restricted to the Employee Health Department. </a:t>
            </a:r>
          </a:p>
          <a:p>
            <a:r>
              <a:rPr lang="en-US" dirty="0" smtClean="0"/>
              <a:t>This chart will include</a:t>
            </a:r>
          </a:p>
          <a:p>
            <a:r>
              <a:rPr lang="en-US" i="1" dirty="0" smtClean="0"/>
              <a:t>Brief employee health history; to be reviewed annually</a:t>
            </a:r>
          </a:p>
          <a:p>
            <a:r>
              <a:rPr lang="en-US" i="1" dirty="0" smtClean="0"/>
              <a:t>ROI (Release of information) for immunizations (upon hire); then annually</a:t>
            </a:r>
          </a:p>
          <a:p>
            <a:r>
              <a:rPr lang="en-US" i="1" dirty="0" smtClean="0"/>
              <a:t>Vaccination history and documentation</a:t>
            </a:r>
          </a:p>
          <a:p>
            <a:r>
              <a:rPr lang="en-US" i="1" dirty="0" smtClean="0"/>
              <a:t>Annual TST documentation or TB symptom review</a:t>
            </a:r>
          </a:p>
          <a:p>
            <a:r>
              <a:rPr lang="en-US" i="1" dirty="0" smtClean="0"/>
              <a:t>Annual FIT testing documentation</a:t>
            </a:r>
          </a:p>
          <a:p>
            <a:r>
              <a:rPr lang="en-US" i="1" dirty="0" smtClean="0"/>
              <a:t>Labs, medications, treatments related to BBP/OPIM exposure</a:t>
            </a:r>
          </a:p>
          <a:p>
            <a:r>
              <a:rPr lang="en-US" i="1" dirty="0" smtClean="0"/>
              <a:t>Labs, medications, treatments related to work-place injury</a:t>
            </a:r>
          </a:p>
          <a:p>
            <a:r>
              <a:rPr lang="en-US" i="1" dirty="0" smtClean="0"/>
              <a:t>Incident reports related to BBP/OPIM exposure or work place injury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0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33600" y="1846263"/>
            <a:ext cx="10058400" cy="402272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Tricia Logan, RN</a:t>
            </a:r>
          </a:p>
          <a:p>
            <a:r>
              <a:rPr lang="en-US" sz="2800" smtClean="0"/>
              <a:t>Employee </a:t>
            </a:r>
            <a:r>
              <a:rPr lang="en-US" sz="2800" smtClean="0"/>
              <a:t>Health</a:t>
            </a:r>
            <a:endParaRPr lang="en-US" sz="2800" dirty="0" smtClean="0"/>
          </a:p>
          <a:p>
            <a:r>
              <a:rPr lang="en-US" sz="2800" dirty="0" smtClean="0"/>
              <a:t>Tohono O’odham Health Care</a:t>
            </a:r>
          </a:p>
          <a:p>
            <a:r>
              <a:rPr lang="en-US" sz="2800" dirty="0" smtClean="0"/>
              <a:t>Sells </a:t>
            </a:r>
            <a:r>
              <a:rPr lang="en-US" sz="2800" dirty="0" smtClean="0"/>
              <a:t>Hospital</a:t>
            </a:r>
          </a:p>
          <a:p>
            <a:r>
              <a:rPr lang="en-US" sz="2800" dirty="0" smtClean="0"/>
              <a:t>Tel: (520) 383-7321</a:t>
            </a:r>
          </a:p>
          <a:p>
            <a:r>
              <a:rPr lang="en-US" sz="2800" dirty="0" smtClean="0"/>
              <a:t>Cell: (520) 274-0051</a:t>
            </a:r>
          </a:p>
          <a:p>
            <a:r>
              <a:rPr lang="en-US" sz="2800" dirty="0" smtClean="0"/>
              <a:t>Fax: (520) 383-7261</a:t>
            </a:r>
          </a:p>
          <a:p>
            <a:r>
              <a:rPr lang="en-US" sz="2800" dirty="0" smtClean="0">
                <a:hlinkClick r:id="rId3"/>
              </a:rPr>
              <a:t>tricia.logan@tonation-nsn.gov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9626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Occupational Safety and Health Administration (OSHA)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7011" y="1866814"/>
            <a:ext cx="10515600" cy="4351338"/>
          </a:xfr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With the </a:t>
            </a:r>
            <a:r>
              <a:rPr lang="en-US" dirty="0" smtClean="0">
                <a:effectLst/>
                <a:hlinkClick r:id="rId3" tooltip="Occupational Safety and Health Act of 1970"/>
              </a:rPr>
              <a:t>Occupational Safety and Health Act of 1970</a:t>
            </a:r>
            <a:r>
              <a:rPr lang="en-US" dirty="0" smtClean="0">
                <a:effectLst/>
              </a:rPr>
              <a:t>, Congress created the </a:t>
            </a:r>
            <a:r>
              <a:rPr lang="en-US" dirty="0" smtClean="0">
                <a:effectLst/>
                <a:hlinkClick r:id="rId4" tooltip="OSHA at a Glance"/>
              </a:rPr>
              <a:t>Occupational Safety and Health Administration (OSHA)</a:t>
            </a:r>
            <a:r>
              <a:rPr lang="en-US" dirty="0" smtClean="0">
                <a:effectLst/>
              </a:rPr>
              <a:t> to assure safe and healthful working conditions for working men and women by setting and enforcing standards and by providing training, outreach, education and assistance.</a:t>
            </a:r>
          </a:p>
          <a:p>
            <a:pPr lvl="1"/>
            <a:r>
              <a:rPr lang="en-US" dirty="0" smtClean="0"/>
              <a:t>Blood Borne Pathogen (BBP) Exposure Plan</a:t>
            </a:r>
          </a:p>
          <a:p>
            <a:pPr lvl="1"/>
            <a:r>
              <a:rPr lang="en-US" dirty="0" smtClean="0"/>
              <a:t>Needle Stick Safety and Prevention Act of 2002</a:t>
            </a:r>
          </a:p>
          <a:p>
            <a:pPr lvl="1"/>
            <a:r>
              <a:rPr lang="en-US" dirty="0" smtClean="0"/>
              <a:t>Respiratory Program-Tuberculosis</a:t>
            </a:r>
          </a:p>
          <a:p>
            <a:pPr lvl="1"/>
            <a:r>
              <a:rPr lang="en-US" dirty="0" smtClean="0"/>
              <a:t>Employee Health Vaccine Preventable Disease Program</a:t>
            </a:r>
          </a:p>
          <a:p>
            <a:pPr lvl="1"/>
            <a:r>
              <a:rPr lang="en-US" dirty="0" smtClean="0"/>
              <a:t>Influenza Program</a:t>
            </a:r>
          </a:p>
          <a:p>
            <a:pPr lvl="1"/>
            <a:r>
              <a:rPr lang="en-US" dirty="0" smtClean="0"/>
              <a:t>Employee Health File</a:t>
            </a:r>
          </a:p>
        </p:txBody>
      </p:sp>
    </p:spTree>
    <p:extLst>
      <p:ext uri="{BB962C8B-B14F-4D97-AF65-F5344CB8AC3E}">
        <p14:creationId xmlns:p14="http://schemas.microsoft.com/office/powerpoint/2010/main" val="405917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Blood Borne Pathogen (BBP) Exposure Control Plan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1675614"/>
          </a:xfrm>
        </p:spPr>
        <p:txBody>
          <a:bodyPr>
            <a:normAutofit/>
          </a:bodyPr>
          <a:lstStyle/>
          <a:p>
            <a:r>
              <a:rPr lang="en-US" sz="2600" dirty="0" smtClean="0"/>
              <a:t>Who is at risk</a:t>
            </a:r>
          </a:p>
          <a:p>
            <a:r>
              <a:rPr lang="en-US" sz="2600" dirty="0" smtClean="0"/>
              <a:t>Minimizing risk in the workplace</a:t>
            </a:r>
          </a:p>
          <a:p>
            <a:r>
              <a:rPr lang="en-US" sz="2600" dirty="0" smtClean="0"/>
              <a:t>Okay, I’ve been exposed.  Now what?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CDC Definitions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044982"/>
          </a:xfrm>
        </p:spPr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1.  Blood Borne Pathogens (BBP): A virus or bacteria that causes an infection in the blood</a:t>
            </a:r>
          </a:p>
          <a:p>
            <a:r>
              <a:rPr lang="en-US" sz="2400" dirty="0" smtClean="0"/>
              <a:t>2.  Other Potentially Infectious Material (OPIM)</a:t>
            </a:r>
          </a:p>
          <a:p>
            <a:r>
              <a:rPr lang="en-US" sz="2400" dirty="0" smtClean="0"/>
              <a:t>3.  Personal Protective Equipment (PPE)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Who is at risk for a BBP or OPIM Exposure?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Direct Patient Care Givers-doctors, nurses, medical assistants, radiology, lab, dental, EMS</a:t>
            </a:r>
          </a:p>
          <a:p>
            <a:r>
              <a:rPr lang="en-US" sz="2800" dirty="0" smtClean="0"/>
              <a:t>AND</a:t>
            </a:r>
          </a:p>
          <a:p>
            <a:r>
              <a:rPr lang="en-US" sz="2800" dirty="0" smtClean="0"/>
              <a:t>Housekeeping, laundry, central </a:t>
            </a:r>
            <a:r>
              <a:rPr lang="en-US" sz="2800" dirty="0"/>
              <a:t>s</a:t>
            </a:r>
            <a:r>
              <a:rPr lang="en-US" sz="2800" dirty="0" smtClean="0"/>
              <a:t>upply, maintenance staff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2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Borne Pathogen (BBP)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173" y="2018924"/>
            <a:ext cx="10058400" cy="2592472"/>
          </a:xfrm>
        </p:spPr>
        <p:txBody>
          <a:bodyPr>
            <a:noAutofit/>
          </a:bodyPr>
          <a:lstStyle/>
          <a:p>
            <a:r>
              <a:rPr lang="en-US" sz="2400" dirty="0" smtClean="0"/>
              <a:t>Transmission to blood by needle/sharp sticks; to mucous membranes by splash</a:t>
            </a:r>
          </a:p>
          <a:p>
            <a:r>
              <a:rPr lang="en-US" sz="2400" dirty="0" smtClean="0"/>
              <a:t>Hepatitis B (HBV)</a:t>
            </a:r>
          </a:p>
          <a:p>
            <a:r>
              <a:rPr lang="en-US" sz="2400" dirty="0" smtClean="0"/>
              <a:t>Hepatitis C (HBC)</a:t>
            </a:r>
          </a:p>
          <a:p>
            <a:r>
              <a:rPr lang="en-US" sz="2400" dirty="0" smtClean="0"/>
              <a:t>HIV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694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Hepatitis B and 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Hepatitis B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607390"/>
          </a:xfrm>
        </p:spPr>
        <p:txBody>
          <a:bodyPr>
            <a:normAutofit fontScale="32500" lnSpcReduction="20000"/>
          </a:bodyPr>
          <a:lstStyle/>
          <a:p>
            <a:r>
              <a:rPr lang="en-US" sz="4900" dirty="0" smtClean="0"/>
              <a:t>Can feel like “flu”</a:t>
            </a:r>
          </a:p>
          <a:p>
            <a:r>
              <a:rPr lang="en-US" sz="4900" dirty="0" smtClean="0"/>
              <a:t>Symptoms can appear 3 weeks to 6 month after exposure</a:t>
            </a:r>
          </a:p>
          <a:p>
            <a:r>
              <a:rPr lang="en-US" sz="4900" dirty="0" smtClean="0"/>
              <a:t>Virus can live outside the body for at least seven days</a:t>
            </a:r>
          </a:p>
          <a:p>
            <a:r>
              <a:rPr lang="en-US" sz="4900" dirty="0" smtClean="0"/>
              <a:t>Has been found on inanimate objects after 6-8 weeks</a:t>
            </a:r>
          </a:p>
          <a:p>
            <a:r>
              <a:rPr lang="en-US" sz="4900" dirty="0" smtClean="0"/>
              <a:t>Can cause liver damage, cirrhosis and hepatocellular cancer</a:t>
            </a:r>
          </a:p>
          <a:p>
            <a:r>
              <a:rPr lang="en-US" sz="4900" dirty="0" smtClean="0"/>
              <a:t>Vaccine available to prevent infection</a:t>
            </a:r>
          </a:p>
          <a:p>
            <a:r>
              <a:rPr lang="en-US" sz="4900" dirty="0" smtClean="0"/>
              <a:t>No curative treatment available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Hepatitis 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700" dirty="0" smtClean="0"/>
              <a:t>Can feel like “flu”</a:t>
            </a:r>
          </a:p>
          <a:p>
            <a:r>
              <a:rPr lang="en-US" sz="1700" dirty="0" smtClean="0"/>
              <a:t>Symptoms can appear 7 to 8 weeks after exposure</a:t>
            </a:r>
          </a:p>
          <a:p>
            <a:r>
              <a:rPr lang="en-US" sz="1700" dirty="0" smtClean="0"/>
              <a:t>Can live sixteen hours to three weeks on environmental surfaces</a:t>
            </a:r>
          </a:p>
          <a:p>
            <a:r>
              <a:rPr lang="en-US" sz="1700" dirty="0" smtClean="0"/>
              <a:t>Can cause liver damage, cirrhosis and hepatocellular cancer; leading cause of liver transplants</a:t>
            </a:r>
          </a:p>
          <a:p>
            <a:r>
              <a:rPr lang="en-US" sz="1700" dirty="0" smtClean="0"/>
              <a:t>No vaccine yet available to prevent infection</a:t>
            </a:r>
          </a:p>
          <a:p>
            <a:r>
              <a:rPr lang="en-US" sz="1700" dirty="0" smtClean="0"/>
              <a:t>Curative treatment now available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HIV:  Human Immunodeficiency Virus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Looks and feels like “mild flu”</a:t>
            </a:r>
          </a:p>
          <a:p>
            <a:r>
              <a:rPr lang="en-US" dirty="0" smtClean="0"/>
              <a:t>Symptoms can appear in 2 to 4 weeks…or not at all</a:t>
            </a:r>
          </a:p>
          <a:p>
            <a:r>
              <a:rPr lang="en-US" dirty="0" smtClean="0"/>
              <a:t>Can be years before AIDS (acquired immune deficiency syndrome) appear</a:t>
            </a:r>
          </a:p>
          <a:p>
            <a:r>
              <a:rPr lang="en-US" dirty="0" smtClean="0"/>
              <a:t>Virus is very fragile and cannot live outside the body for long</a:t>
            </a:r>
          </a:p>
          <a:p>
            <a:r>
              <a:rPr lang="en-US" dirty="0" smtClean="0"/>
              <a:t>No curative treatment available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7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Universal Precautions! Always!</a:t>
            </a:r>
          </a:p>
          <a:p>
            <a:r>
              <a:rPr lang="en-US" dirty="0" smtClean="0"/>
              <a:t>Wash your hands</a:t>
            </a:r>
          </a:p>
          <a:p>
            <a:r>
              <a:rPr lang="en-US" dirty="0" smtClean="0"/>
              <a:t>Use Personal Protective Equipment (PPE) when potential for BBP exposure exists</a:t>
            </a:r>
          </a:p>
          <a:p>
            <a:r>
              <a:rPr lang="en-US" dirty="0" smtClean="0"/>
              <a:t>Wash your hands</a:t>
            </a:r>
          </a:p>
          <a:p>
            <a:r>
              <a:rPr lang="en-US" dirty="0" smtClean="0"/>
              <a:t>Do not recap needles</a:t>
            </a:r>
          </a:p>
          <a:p>
            <a:r>
              <a:rPr lang="en-US" dirty="0" smtClean="0"/>
              <a:t>Police your sharps</a:t>
            </a:r>
          </a:p>
          <a:p>
            <a:r>
              <a:rPr lang="en-US" dirty="0" smtClean="0"/>
              <a:t>Wash your hands</a:t>
            </a:r>
          </a:p>
          <a:p>
            <a:r>
              <a:rPr lang="en-US" dirty="0" smtClean="0"/>
              <a:t>Disinfect surfaces </a:t>
            </a:r>
          </a:p>
        </p:txBody>
      </p:sp>
    </p:spTree>
    <p:extLst>
      <p:ext uri="{BB962C8B-B14F-4D97-AF65-F5344CB8AC3E}">
        <p14:creationId xmlns:p14="http://schemas.microsoft.com/office/powerpoint/2010/main" val="4820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770</TotalTime>
  <Words>949</Words>
  <Application>Microsoft Office PowerPoint</Application>
  <PresentationFormat>Widescreen</PresentationFormat>
  <Paragraphs>161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Wingdings 3</vt:lpstr>
      <vt:lpstr>Wisp</vt:lpstr>
      <vt:lpstr>Tohono O’odham Nation Health Care</vt:lpstr>
      <vt:lpstr>Occupational Safety and Health Administration (OSHA)</vt:lpstr>
      <vt:lpstr>Blood Borne Pathogen (BBP) Exposure Control Plan</vt:lpstr>
      <vt:lpstr>CDC Definitions</vt:lpstr>
      <vt:lpstr>Who is at risk for a BBP or OPIM Exposure?</vt:lpstr>
      <vt:lpstr>Blood Borne Pathogen (BBP)</vt:lpstr>
      <vt:lpstr>Hepatitis B and C</vt:lpstr>
      <vt:lpstr>HIV:  Human Immunodeficiency Virus</vt:lpstr>
      <vt:lpstr>Prevention</vt:lpstr>
      <vt:lpstr>Exposure:</vt:lpstr>
      <vt:lpstr>Respiratory Program: Tuberculosis</vt:lpstr>
      <vt:lpstr>Exposure to Tuberculosis </vt:lpstr>
      <vt:lpstr>Vaccine Preventable Disease Program</vt:lpstr>
      <vt:lpstr>Services Available Through Employee Health</vt:lpstr>
      <vt:lpstr>    Employee Health File</vt:lpstr>
      <vt:lpstr>Contact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Tohono O’odham Nation Health Care</dc:title>
  <dc:creator>Logan, Tricia (IHS/TUC) [C]</dc:creator>
  <cp:lastModifiedBy>Logan, Tricia (IHS/TUC) [C]</cp:lastModifiedBy>
  <cp:revision>36</cp:revision>
  <cp:lastPrinted>2018-04-16T14:52:36Z</cp:lastPrinted>
  <dcterms:created xsi:type="dcterms:W3CDTF">2017-03-17T19:02:30Z</dcterms:created>
  <dcterms:modified xsi:type="dcterms:W3CDTF">2019-08-06T16:08:08Z</dcterms:modified>
</cp:coreProperties>
</file>